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theme/theme2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 id="2147483663" r:id="rId16"/>
    <p:sldMasterId id="2147483664" r:id="rId17"/>
    <p:sldMasterId id="2147483665" r:id="rId18"/>
    <p:sldMasterId id="2147483666" r:id="rId19"/>
  </p:sldMasterIdLst>
  <p:notesMasterIdLst>
    <p:notesMasterId r:id="rId31"/>
  </p:notesMasterIdLst>
  <p:sldIdLst>
    <p:sldId id="294" r:id="rId20"/>
    <p:sldId id="290" r:id="rId21"/>
    <p:sldId id="295" r:id="rId22"/>
    <p:sldId id="296" r:id="rId23"/>
    <p:sldId id="300" r:id="rId24"/>
    <p:sldId id="302" r:id="rId25"/>
    <p:sldId id="303" r:id="rId26"/>
    <p:sldId id="301" r:id="rId27"/>
    <p:sldId id="267" r:id="rId28"/>
    <p:sldId id="293" r:id="rId29"/>
    <p:sldId id="292" r:id="rId30"/>
  </p:sldIdLst>
  <p:sldSz cx="13004800" cy="9753600"/>
  <p:notesSz cx="6858000" cy="9144000"/>
  <p:defaultTextStyle>
    <a:defPPr>
      <a:defRPr lang="en-US"/>
    </a:defPPr>
    <a:lvl1pPr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1pPr>
    <a:lvl2pPr marL="4572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2pPr>
    <a:lvl3pPr marL="9144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3pPr>
    <a:lvl4pPr marL="13716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4pPr>
    <a:lvl5pPr marL="18288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5pPr>
    <a:lvl6pPr marL="22860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6pPr>
    <a:lvl7pPr marL="27432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7pPr>
    <a:lvl8pPr marL="32004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8pPr>
    <a:lvl9pPr marL="36576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5F6"/>
    <a:srgbClr val="13F84F"/>
    <a:srgbClr val="02FEFE"/>
    <a:srgbClr val="83E3C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2" d="100"/>
          <a:sy n="62" d="100"/>
        </p:scale>
        <p:origin x="-1224" y="-182"/>
      </p:cViewPr>
      <p:guideLst>
        <p:guide orient="horz" pos="3072"/>
        <p:guide pos="4096"/>
      </p:guideLst>
    </p:cSldViewPr>
  </p:slideViewPr>
  <p:notesTextViewPr>
    <p:cViewPr>
      <p:scale>
        <a:sx n="100" d="100"/>
        <a:sy n="100" d="100"/>
      </p:scale>
      <p:origin x="0" y="0"/>
    </p:cViewPr>
  </p:notesTextViewPr>
  <p:sorterViewPr>
    <p:cViewPr>
      <p:scale>
        <a:sx n="115" d="100"/>
        <a:sy n="11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7.xml"/><Relationship Id="rId3" Type="http://schemas.openxmlformats.org/officeDocument/2006/relationships/slideMaster" Target="slideMasters/slideMaster3.xml"/><Relationship Id="rId21" Type="http://schemas.openxmlformats.org/officeDocument/2006/relationships/slide" Target="slides/slide2.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1.xml"/><Relationship Id="rId29"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slide" Target="slides/slide9.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slide" Target="slides/slide1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N W3" charset="-128"/>
                <a:cs typeface="ヒラギノ角ゴ ProN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B24C8B60-A784-924E-990A-AAE086029193}" type="datetime1">
              <a:rPr lang="en-US"/>
              <a:pPr>
                <a:defRPr/>
              </a:pPr>
              <a:t>11/9/2012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N W3" charset="-128"/>
                <a:cs typeface="ヒラギノ角ゴ ProN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A486C5AC-47EB-A84F-9132-7557F33CF186}" type="slidenum">
              <a:rPr lang="en-US"/>
              <a:pPr>
                <a:defRPr/>
              </a:pPr>
              <a:t>‹#›</a:t>
            </a:fld>
            <a:endParaRPr lang="en-US"/>
          </a:p>
        </p:txBody>
      </p:sp>
    </p:spTree>
    <p:extLst>
      <p:ext uri="{BB962C8B-B14F-4D97-AF65-F5344CB8AC3E}">
        <p14:creationId xmlns:p14="http://schemas.microsoft.com/office/powerpoint/2010/main" val="60856949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MS PGothic"/>
                <a:cs typeface="MS PGothic"/>
              </a:rPr>
              <a:t>Modules should be 3-7 minutes long </a:t>
            </a:r>
          </a:p>
          <a:p>
            <a:endParaRPr lang="en-US" smtClean="0">
              <a:ea typeface="MS PGothic"/>
              <a:cs typeface="MS PGothic"/>
            </a:endParaRPr>
          </a:p>
          <a:p>
            <a:r>
              <a:rPr lang="en-US" smtClean="0">
                <a:ea typeface="MS PGothic"/>
                <a:cs typeface="MS PGothic"/>
              </a:rPr>
              <a:t>Voiceover script:  </a:t>
            </a:r>
          </a:p>
          <a:p>
            <a:r>
              <a:rPr lang="en-US" smtClean="0">
                <a:ea typeface="MS PGothic"/>
                <a:cs typeface="MS PGothic"/>
              </a:rPr>
              <a:t>This training module is part of the ESIP Federation's Data Management Course for Scientists.  The subject of this module is [name of category / name of subcategory, if any, e.g., "The case for data stewardship / Agency Requirements"]. The title of this module is [Subtitle]authored by [Author Name] from [full Organization Name, no acronyms].  Besides the Earth Science Information Partners (ESIP) Federation, sponsors of this Data Management Course are the Data Conservancyand the United States National Oceanographic and Atmospheric Administration, NOAA. </a:t>
            </a: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fld id="{DCB654B7-E531-46F4-A89A-EC4519F566E9}" type="slidenum">
              <a:rPr lang="en-US" sz="1200" smtClean="0"/>
              <a:pPr eaLnBrk="1" hangingPunct="1"/>
              <a:t>1</a:t>
            </a:fld>
            <a:endParaRPr lang="en-US" sz="12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07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ea typeface="MS PGothic" charset="0"/>
              </a:rPr>
              <a:t>References Module:  Voiceover script</a:t>
            </a:r>
          </a:p>
          <a:p>
            <a:r>
              <a:rPr lang="en-US" dirty="0">
                <a:latin typeface="Calibri" charset="0"/>
                <a:ea typeface="MS PGothic" charset="0"/>
              </a:rPr>
              <a:t>Within this module, we've made reference to a number of published information sources that we think you may want to review when you want more in-depth information.  The most relevant references are listed here.</a:t>
            </a:r>
          </a:p>
        </p:txBody>
      </p:sp>
      <p:sp>
        <p:nvSpPr>
          <p:cNvPr id="307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735BFF6E-5CC5-E04F-B527-642A3AB36217}" type="slidenum">
              <a:rPr lang="en-US" sz="1200"/>
              <a:pPr eaLnBrk="1" hangingPunct="1"/>
              <a:t>10</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Other Relevant Modules Module:  Voiceover script</a:t>
            </a:r>
          </a:p>
          <a:p>
            <a:endParaRPr lang="en-US">
              <a:latin typeface="Calibri" charset="0"/>
              <a:ea typeface="MS PGothic" charset="0"/>
            </a:endParaRPr>
          </a:p>
          <a:p>
            <a:r>
              <a:rPr lang="en-US">
                <a:latin typeface="Calibri" charset="0"/>
                <a:ea typeface="MS PGothic" charset="0"/>
              </a:rPr>
              <a:t>The modules of the ESIP Data Management Course have been designed to complement and supplement each other.  In light of this plan, we think you might find the following, related modules relevant to you and why as you gain a better understanding of data management: </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67DD99B5-FC5F-D246-B0C0-63796497C740}" type="slidenum">
              <a:rPr lang="en-US" sz="1200"/>
              <a:pPr eaLnBrk="1" hangingPunct="1"/>
              <a:t>11</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45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Overview Module:  Voiceover Script for Slide 2</a:t>
            </a:r>
          </a:p>
          <a:p>
            <a:endParaRPr lang="en-US">
              <a:latin typeface="Calibri" charset="0"/>
              <a:ea typeface="MS PGothic" charset="0"/>
            </a:endParaRPr>
          </a:p>
          <a:p>
            <a:r>
              <a:rPr lang="en-US">
                <a:latin typeface="Calibri" charset="0"/>
                <a:ea typeface="MS PGothic" charset="0"/>
              </a:rPr>
              <a:t>Just to give you an overview of what this module will cover, we have defined this module as:   </a:t>
            </a:r>
          </a:p>
          <a:p>
            <a:endParaRPr lang="en-US">
              <a:latin typeface="Calibri" charset="0"/>
              <a:ea typeface="MS PGothic" charset="0"/>
            </a:endParaRPr>
          </a:p>
          <a:p>
            <a:r>
              <a:rPr lang="en-US">
                <a:latin typeface="Calibri" charset="0"/>
                <a:ea typeface="MS PGothic" charset="0"/>
              </a:rPr>
              <a:t>We think the following information might be helpful for you to understand as background for the topics covered in this module:  </a:t>
            </a:r>
          </a:p>
          <a:p>
            <a:endParaRPr lang="en-US">
              <a:latin typeface="Calibri" charset="0"/>
              <a:ea typeface="MS PGothic" charset="0"/>
            </a:endParaRPr>
          </a:p>
          <a:p>
            <a:r>
              <a:rPr lang="en-US">
                <a:latin typeface="Calibri" charset="0"/>
                <a:ea typeface="MS PGothic" charset="0"/>
              </a:rPr>
              <a:t>As a high level overview, we'll touch upon these topics in this module:</a:t>
            </a:r>
          </a:p>
        </p:txBody>
      </p:sp>
      <p:sp>
        <p:nvSpPr>
          <p:cNvPr id="245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7E8358C7-5F36-5C45-A874-211C97AF651D}" type="slidenum">
              <a:rPr lang="en-US" sz="1200"/>
              <a:pPr eaLnBrk="1" hangingPunct="1"/>
              <a:t>2</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ea typeface="MS PGothic" charset="0"/>
              </a:rPr>
              <a:t>Background</a:t>
            </a:r>
            <a:r>
              <a:rPr lang="en-US" baseline="0" dirty="0" smtClean="0">
                <a:latin typeface="Calibri" charset="0"/>
                <a:ea typeface="MS PGothic" charset="0"/>
              </a:rPr>
              <a:t> and context</a:t>
            </a:r>
            <a:r>
              <a:rPr lang="en-US" dirty="0" smtClean="0">
                <a:latin typeface="Calibri" charset="0"/>
                <a:ea typeface="MS PGothic" charset="0"/>
              </a:rPr>
              <a:t>:  </a:t>
            </a:r>
            <a:r>
              <a:rPr lang="en-US" dirty="0">
                <a:latin typeface="Calibri" charset="0"/>
                <a:ea typeface="MS PGothic" charset="0"/>
              </a:rPr>
              <a:t>Voiceover Script for Slide 3</a:t>
            </a:r>
          </a:p>
          <a:p>
            <a:endParaRPr lang="en-US" dirty="0">
              <a:latin typeface="Calibri" charset="0"/>
              <a:ea typeface="MS PGothic" charset="0"/>
            </a:endParaRPr>
          </a:p>
          <a:p>
            <a:r>
              <a:rPr lang="en-US" dirty="0">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dirty="0">
              <a:latin typeface="Calibri" charset="0"/>
              <a:ea typeface="MS PGothic" charset="0"/>
            </a:endParaRPr>
          </a:p>
          <a:p>
            <a:r>
              <a:rPr lang="en-US" dirty="0">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3</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ea typeface="MS PGothic" charset="0"/>
              </a:rPr>
              <a:t>Relevance to Data </a:t>
            </a:r>
            <a:r>
              <a:rPr lang="en-US" dirty="0" smtClean="0">
                <a:latin typeface="Calibri" charset="0"/>
                <a:ea typeface="MS PGothic" charset="0"/>
              </a:rPr>
              <a:t>Management:  </a:t>
            </a:r>
            <a:r>
              <a:rPr lang="en-US" dirty="0">
                <a:latin typeface="Calibri" charset="0"/>
                <a:ea typeface="MS PGothic" charset="0"/>
              </a:rPr>
              <a:t>Voiceover Script for Slide </a:t>
            </a:r>
            <a:r>
              <a:rPr lang="en-US" dirty="0" smtClean="0">
                <a:latin typeface="Calibri" charset="0"/>
                <a:ea typeface="MS PGothic" charset="0"/>
              </a:rPr>
              <a:t>4</a:t>
            </a:r>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dirty="0">
              <a:latin typeface="Calibri" charset="0"/>
              <a:ea typeface="MS PGothic" charset="0"/>
            </a:endParaRPr>
          </a:p>
          <a:p>
            <a:r>
              <a:rPr lang="en-US" dirty="0">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4</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ea typeface="MS PGothic" charset="0"/>
              </a:rPr>
              <a:t>Access providers</a:t>
            </a:r>
            <a:r>
              <a:rPr lang="en-US" baseline="0" dirty="0" smtClean="0">
                <a:latin typeface="Calibri" charset="0"/>
                <a:ea typeface="MS PGothic" charset="0"/>
              </a:rPr>
              <a:t> and mechanisms</a:t>
            </a:r>
            <a:r>
              <a:rPr lang="en-US" dirty="0" smtClean="0">
                <a:latin typeface="Calibri" charset="0"/>
                <a:ea typeface="MS PGothic" charset="0"/>
              </a:rPr>
              <a:t>:  </a:t>
            </a:r>
            <a:r>
              <a:rPr lang="en-US" dirty="0">
                <a:latin typeface="Calibri" charset="0"/>
                <a:ea typeface="MS PGothic" charset="0"/>
              </a:rPr>
              <a:t>Voiceover Script for Slide </a:t>
            </a:r>
            <a:r>
              <a:rPr lang="en-US" dirty="0" smtClean="0">
                <a:latin typeface="Calibri" charset="0"/>
                <a:ea typeface="MS PGothic" charset="0"/>
              </a:rPr>
              <a:t>5</a:t>
            </a:r>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dirty="0">
              <a:latin typeface="Calibri" charset="0"/>
              <a:ea typeface="MS PGothic" charset="0"/>
            </a:endParaRPr>
          </a:p>
          <a:p>
            <a:r>
              <a:rPr lang="en-US" dirty="0">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5</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ea typeface="MS PGothic" charset="0"/>
              </a:rPr>
              <a:t>Considerations for access mechanisms:  </a:t>
            </a:r>
            <a:r>
              <a:rPr lang="en-US" dirty="0">
                <a:latin typeface="Calibri" charset="0"/>
                <a:ea typeface="MS PGothic" charset="0"/>
              </a:rPr>
              <a:t>Voiceover Script for Slide </a:t>
            </a:r>
            <a:r>
              <a:rPr lang="en-US" dirty="0" smtClean="0">
                <a:latin typeface="Calibri" charset="0"/>
                <a:ea typeface="MS PGothic" charset="0"/>
              </a:rPr>
              <a:t>6</a:t>
            </a:r>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dirty="0">
              <a:latin typeface="Calibri" charset="0"/>
              <a:ea typeface="MS PGothic" charset="0"/>
            </a:endParaRPr>
          </a:p>
          <a:p>
            <a:r>
              <a:rPr lang="en-US" dirty="0">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6</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ea typeface="MS PGothic" charset="0"/>
              </a:rPr>
              <a:t>Considerations for access mechanisms:  </a:t>
            </a:r>
            <a:r>
              <a:rPr lang="en-US" dirty="0">
                <a:latin typeface="Calibri" charset="0"/>
                <a:ea typeface="MS PGothic" charset="0"/>
              </a:rPr>
              <a:t>Voiceover Script for Slide </a:t>
            </a:r>
            <a:r>
              <a:rPr lang="en-US" dirty="0" smtClean="0">
                <a:latin typeface="Calibri" charset="0"/>
                <a:ea typeface="MS PGothic" charset="0"/>
              </a:rPr>
              <a:t>6</a:t>
            </a:r>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dirty="0">
              <a:latin typeface="Calibri" charset="0"/>
              <a:ea typeface="MS PGothic" charset="0"/>
            </a:endParaRPr>
          </a:p>
          <a:p>
            <a:r>
              <a:rPr lang="en-US" dirty="0">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7</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ea typeface="MS PGothic" charset="0"/>
              </a:rPr>
              <a:t>Access mechanisms offered by data centers:  </a:t>
            </a:r>
            <a:r>
              <a:rPr lang="en-US" dirty="0">
                <a:latin typeface="Calibri" charset="0"/>
                <a:ea typeface="MS PGothic" charset="0"/>
              </a:rPr>
              <a:t>Voiceover Script for Slide </a:t>
            </a:r>
            <a:r>
              <a:rPr lang="en-US" dirty="0" smtClean="0">
                <a:latin typeface="Calibri" charset="0"/>
                <a:ea typeface="MS PGothic" charset="0"/>
              </a:rPr>
              <a:t>7</a:t>
            </a:r>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dirty="0">
              <a:latin typeface="Calibri" charset="0"/>
              <a:ea typeface="MS PGothic" charset="0"/>
            </a:endParaRPr>
          </a:p>
          <a:p>
            <a:r>
              <a:rPr lang="en-US" dirty="0">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8</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286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Resources Module:  Voiceover script</a:t>
            </a:r>
          </a:p>
          <a:p>
            <a:endParaRPr lang="en-US">
              <a:latin typeface="Calibri" charset="0"/>
              <a:ea typeface="MS PGothic" charset="0"/>
            </a:endParaRPr>
          </a:p>
          <a:p>
            <a:r>
              <a:rPr lang="en-US">
                <a:latin typeface="Calibri" charset="0"/>
                <a:ea typeface="MS PGothic" charset="0"/>
              </a:rPr>
              <a:t>We've collected some additional resources that might you might find helpful should you need more information about some of the areas that we've covered briefly.  We'd also like to explain why we think they might be useful. </a:t>
            </a:r>
          </a:p>
        </p:txBody>
      </p:sp>
      <p:sp>
        <p:nvSpPr>
          <p:cNvPr id="286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1531C70C-4FDC-1945-B471-455291D8F5AF}" type="slidenum">
              <a:rPr lang="en-US" sz="1200"/>
              <a:pPr eaLnBrk="1" hangingPunct="1"/>
              <a:t>9</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4505116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7631649"/>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59758462"/>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9203587"/>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15591031"/>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9831379"/>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7974496"/>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149687431"/>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7450269"/>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3948087"/>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60969088"/>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503908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1320800"/>
            <a:ext cx="296545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874395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596711"/>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2781163"/>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63204495"/>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3618174"/>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82779688"/>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7377557"/>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08427972"/>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8166646"/>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633808"/>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89024679"/>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803189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75485043"/>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90130006"/>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9517551"/>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20152509"/>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8941153"/>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89788817"/>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693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775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5798961"/>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5061448"/>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73057703"/>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2844746"/>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9915290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88328283"/>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25953440"/>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6701685"/>
      </p:ext>
    </p:extLst>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9283404"/>
      </p:ext>
    </p:extLst>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74698668"/>
      </p:ext>
    </p:extLst>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7915341"/>
      </p:ext>
    </p:extLst>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82361601"/>
      </p:ext>
    </p:extLst>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5715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487661"/>
      </p:ext>
    </p:extLst>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1356455"/>
      </p:ext>
    </p:extLst>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647823660"/>
      </p:ext>
    </p:extLst>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325708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07373071"/>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83934050"/>
      </p:ext>
    </p:extLst>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6076377"/>
      </p:ext>
    </p:extLst>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17402573"/>
      </p:ext>
    </p:extLst>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90525"/>
            <a:ext cx="2965450" cy="84994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90525"/>
            <a:ext cx="8743950" cy="8499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8341382"/>
      </p:ext>
    </p:extLst>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83769073"/>
      </p:ext>
    </p:extLst>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2653395"/>
      </p:ext>
    </p:extLst>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70104906"/>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3688902"/>
      </p:ext>
    </p:extLst>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22818052"/>
      </p:ext>
    </p:extLst>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95482928"/>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7689772"/>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5629537"/>
      </p:ext>
    </p:extLst>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73213450"/>
      </p:ext>
    </p:extLst>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64304489"/>
      </p:ext>
    </p:extLst>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7515955"/>
      </p:ext>
    </p:extLst>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382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3820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6573193"/>
      </p:ext>
    </p:extLst>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95473893"/>
      </p:ext>
    </p:extLst>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4027320"/>
      </p:ext>
    </p:extLst>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78215105"/>
      </p:ext>
    </p:extLst>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6825562"/>
      </p:ext>
    </p:extLst>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36435355"/>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8833230"/>
      </p:ext>
    </p:extLst>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4739717"/>
      </p:ext>
    </p:extLst>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38071159"/>
      </p:ext>
    </p:extLst>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64113050"/>
      </p:ext>
    </p:extLst>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93944109"/>
      </p:ext>
    </p:extLst>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4675100"/>
      </p:ext>
    </p:extLst>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54983179"/>
      </p:ext>
    </p:extLst>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64485892"/>
      </p:ext>
    </p:extLst>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24521534"/>
      </p:ext>
    </p:extLst>
  </p:cSld>
  <p:clrMapOvr>
    <a:masterClrMapping/>
  </p:clrMapOvr>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56052154"/>
      </p:ext>
    </p:extLst>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496488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13138516"/>
      </p:ext>
    </p:extLst>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9902302"/>
      </p:ext>
    </p:extLst>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640761685"/>
      </p:ext>
    </p:extLst>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0931608"/>
      </p:ext>
    </p:extLst>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63248949"/>
      </p:ext>
    </p:extLst>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91793802"/>
      </p:ext>
    </p:extLst>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0756612"/>
      </p:ext>
    </p:extLst>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4703576"/>
      </p:ext>
    </p:extLst>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72202540"/>
      </p:ext>
    </p:extLst>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48465461"/>
      </p:ext>
    </p:extLst>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83142457"/>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2386473"/>
      </p:ext>
    </p:extLst>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7836763"/>
      </p:ext>
    </p:extLst>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9910749"/>
      </p:ext>
    </p:extLst>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33572890"/>
      </p:ext>
    </p:extLst>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0349936"/>
      </p:ext>
    </p:extLst>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16562646"/>
      </p:ext>
    </p:extLst>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15233630"/>
      </p:ext>
    </p:extLst>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51276442"/>
      </p:ext>
    </p:extLst>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1320800"/>
            <a:ext cx="127000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365760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4124295"/>
      </p:ext>
    </p:extLst>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51898903"/>
      </p:ext>
    </p:extLst>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9774269"/>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93920018"/>
      </p:ext>
    </p:extLst>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72586035"/>
      </p:ext>
    </p:extLst>
  </p:cSld>
  <p:clrMapOvr>
    <a:masterClrMapping/>
  </p:clrMapOvr>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8486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013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0517488"/>
      </p:ext>
    </p:extLst>
  </p:cSld>
  <p:clrMapOvr>
    <a:masterClrMapping/>
  </p:clrMapOvr>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2041967"/>
      </p:ext>
    </p:extLst>
  </p:cSld>
  <p:clrMapOvr>
    <a:masterClrMapping/>
  </p:clrMapOvr>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50190319"/>
      </p:ext>
    </p:extLst>
  </p:cSld>
  <p:clrMapOvr>
    <a:masterClrMapping/>
  </p:clrMapOvr>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3582749"/>
      </p:ext>
    </p:extLst>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44641024"/>
      </p:ext>
    </p:extLst>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18198056"/>
      </p:ext>
    </p:extLst>
  </p:cSld>
  <p:clrMapOvr>
    <a:masterClrMapping/>
  </p:clrMapOvr>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0378264"/>
      </p:ext>
    </p:extLst>
  </p:cSld>
  <p:clrMapOvr>
    <a:masterClrMapping/>
  </p:clrMapOvr>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953625" y="7785100"/>
            <a:ext cx="2847975" cy="1701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09700" y="7785100"/>
            <a:ext cx="8391525" cy="1701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3490786"/>
      </p:ext>
    </p:extLst>
  </p:cSld>
  <p:clrMapOvr>
    <a:masterClrMapping/>
  </p:clrMapOvr>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7770774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677066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32238634"/>
      </p:ext>
    </p:extLst>
  </p:cSld>
  <p:clrMapOvr>
    <a:masterClrMapping/>
  </p:clrMapOvr>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1974677"/>
      </p:ext>
    </p:extLst>
  </p:cSld>
  <p:clrMapOvr>
    <a:masterClrMapping/>
  </p:clrMapOvr>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98270846"/>
      </p:ext>
    </p:extLst>
  </p:cSld>
  <p:clrMapOvr>
    <a:masterClrMapping/>
  </p:clrMapOvr>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64570085"/>
      </p:ext>
    </p:extLst>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6623746"/>
      </p:ext>
    </p:extLst>
  </p:cSld>
  <p:clrMapOvr>
    <a:masterClrMapping/>
  </p:clrMapOvr>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08277694"/>
      </p:ext>
    </p:extLst>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5618642"/>
      </p:ext>
    </p:extLst>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2113024"/>
      </p:ext>
    </p:extLst>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73953214"/>
      </p:ext>
    </p:extLst>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8601139"/>
      </p:ext>
    </p:extLst>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2276475"/>
            <a:ext cx="2965450"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2276475"/>
            <a:ext cx="87439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7550863"/>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5897080"/>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88601769"/>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27467235"/>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6712656"/>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25199910"/>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5716672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9372111"/>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902389449"/>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0980907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38812569"/>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78631767"/>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57963455"/>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77670095"/>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8150060"/>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105624871"/>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29370655"/>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02246408"/>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4161618"/>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08179666"/>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54595759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15149"/>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45710"/>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2999449"/>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19920745"/>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2356134"/>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52806831"/>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46659201"/>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933695"/>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36132922"/>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9489253"/>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895364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3146785"/>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445087330"/>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6322446"/>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47828023"/>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13041960"/>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75071190"/>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5658133"/>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44433690"/>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9074385"/>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6138223"/>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502285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29691058"/>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7586767"/>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636645124"/>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0893826"/>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52913832"/>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41453315"/>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828053"/>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8352059"/>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287894502"/>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2784283"/>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355260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9521088"/>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237477"/>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0660248"/>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374145089"/>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59831806"/>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18250265"/>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37414985"/>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0427557"/>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4216095"/>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18411035"/>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166148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9975569"/>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87840776"/>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2420641"/>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5423270"/>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740650081"/>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8181894"/>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13125773"/>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50909975"/>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4759493"/>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5600682"/>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0625754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81926233"/>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9447084"/>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05549375"/>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92025940"/>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8214248"/>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46818902"/>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3004766"/>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7201130"/>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13413841"/>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53553419"/>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330200"/>
            <a:ext cx="127000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365760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696810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body" idx="1"/>
          </p:nvPr>
        </p:nvSpPr>
        <p:spPr bwMode="auto">
          <a:xfrm>
            <a:off x="571500" y="5016500"/>
            <a:ext cx="118618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027" name="Line 2"/>
          <p:cNvSpPr>
            <a:spLocks noChangeShapeType="1"/>
          </p:cNvSpPr>
          <p:nvPr/>
        </p:nvSpPr>
        <p:spPr bwMode="auto">
          <a:xfrm>
            <a:off x="647700" y="47498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28" name="Rectangle 3"/>
          <p:cNvSpPr>
            <a:spLocks noGrp="1" noChangeArrowheads="1"/>
          </p:cNvSpPr>
          <p:nvPr>
            <p:ph type="title"/>
          </p:nvPr>
        </p:nvSpPr>
        <p:spPr bwMode="auto">
          <a:xfrm>
            <a:off x="571500" y="1320800"/>
            <a:ext cx="118618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pic>
        <p:nvPicPr>
          <p:cNvPr id="1029" name="Picture 4" descr="Logo300dpi %281%29.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34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34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5pPr>
      <a:lvl6pPr marL="457200" algn="l" rtl="0" fontAlgn="base">
        <a:spcBef>
          <a:spcPct val="0"/>
        </a:spcBef>
        <a:spcAft>
          <a:spcPct val="0"/>
        </a:spcAft>
        <a:defRPr sz="3400">
          <a:solidFill>
            <a:srgbClr val="606060"/>
          </a:solidFill>
          <a:latin typeface="+mn-lt"/>
          <a:ea typeface="+mn-ea"/>
          <a:cs typeface="+mn-cs"/>
          <a:sym typeface="Helvetica Neue" charset="0"/>
        </a:defRPr>
      </a:lvl6pPr>
      <a:lvl7pPr marL="914400" algn="l" rtl="0" fontAlgn="base">
        <a:spcBef>
          <a:spcPct val="0"/>
        </a:spcBef>
        <a:spcAft>
          <a:spcPct val="0"/>
        </a:spcAft>
        <a:defRPr sz="3400">
          <a:solidFill>
            <a:srgbClr val="606060"/>
          </a:solidFill>
          <a:latin typeface="+mn-lt"/>
          <a:ea typeface="+mn-ea"/>
          <a:cs typeface="+mn-cs"/>
          <a:sym typeface="Helvetica Neue" charset="0"/>
        </a:defRPr>
      </a:lvl7pPr>
      <a:lvl8pPr marL="1371600" algn="l" rtl="0" fontAlgn="base">
        <a:spcBef>
          <a:spcPct val="0"/>
        </a:spcBef>
        <a:spcAft>
          <a:spcPct val="0"/>
        </a:spcAft>
        <a:defRPr sz="3400">
          <a:solidFill>
            <a:srgbClr val="606060"/>
          </a:solidFill>
          <a:latin typeface="+mn-lt"/>
          <a:ea typeface="+mn-ea"/>
          <a:cs typeface="+mn-cs"/>
          <a:sym typeface="Helvetica Neue" charset="0"/>
        </a:defRPr>
      </a:lvl8pPr>
      <a:lvl9pPr marL="1828800" algn="l" rtl="0" fontAlgn="base">
        <a:spcBef>
          <a:spcPct val="0"/>
        </a:spcBef>
        <a:spcAft>
          <a:spcPct val="0"/>
        </a:spcAft>
        <a:defRPr sz="34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0243" name="Line 2"/>
          <p:cNvSpPr>
            <a:spLocks noChangeShapeType="1"/>
          </p:cNvSpPr>
          <p:nvPr/>
        </p:nvSpPr>
        <p:spPr bwMode="auto">
          <a:xfrm flipH="1">
            <a:off x="6488113" y="519113"/>
            <a:ext cx="1587" cy="79644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244" name="Line 3"/>
          <p:cNvSpPr>
            <a:spLocks noChangeShapeType="1"/>
          </p:cNvSpPr>
          <p:nvPr/>
        </p:nvSpPr>
        <p:spPr bwMode="auto">
          <a:xfrm>
            <a:off x="6488113" y="4476750"/>
            <a:ext cx="59959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
          <p:cNvSpPr>
            <a:spLocks noGrp="1" noChangeArrowheads="1"/>
          </p:cNvSpPr>
          <p:nvPr>
            <p:ph type="body" idx="1"/>
          </p:nvPr>
        </p:nvSpPr>
        <p:spPr bwMode="auto">
          <a:xfrm>
            <a:off x="571500" y="2324100"/>
            <a:ext cx="5080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1267"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1268"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
          <p:cNvSpPr>
            <a:spLocks noGrp="1" noChangeArrowheads="1"/>
          </p:cNvSpPr>
          <p:nvPr>
            <p:ph type="body" idx="1"/>
          </p:nvPr>
        </p:nvSpPr>
        <p:spPr bwMode="auto">
          <a:xfrm>
            <a:off x="8369300" y="2324100"/>
            <a:ext cx="4064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2291"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2292"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ChangeArrowheads="1"/>
          </p:cNvSpPr>
          <p:nvPr>
            <p:ph type="body" idx="1"/>
          </p:nvPr>
        </p:nvSpPr>
        <p:spPr bwMode="auto">
          <a:xfrm>
            <a:off x="571500" y="863600"/>
            <a:ext cx="11861800" cy="802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4339" name="Line 2"/>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1"/>
          <p:cNvSpPr>
            <a:spLocks noGrp="1" noChangeArrowheads="1"/>
          </p:cNvSpPr>
          <p:nvPr>
            <p:ph type="body" idx="1"/>
          </p:nvPr>
        </p:nvSpPr>
        <p:spPr bwMode="auto">
          <a:xfrm>
            <a:off x="571500" y="2324100"/>
            <a:ext cx="118618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5363"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5364"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
          <p:cNvSpPr>
            <a:spLocks noGrp="1" noChangeArrowheads="1"/>
          </p:cNvSpPr>
          <p:nvPr>
            <p:ph type="body" idx="1"/>
          </p:nvPr>
        </p:nvSpPr>
        <p:spPr bwMode="auto">
          <a:xfrm>
            <a:off x="571500" y="5016500"/>
            <a:ext cx="50800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7411" name="Line 2"/>
          <p:cNvSpPr>
            <a:spLocks noChangeShapeType="1"/>
          </p:cNvSpPr>
          <p:nvPr/>
        </p:nvSpPr>
        <p:spPr bwMode="auto">
          <a:xfrm>
            <a:off x="647700" y="4749800"/>
            <a:ext cx="4881563"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7412" name="Rectangle 3"/>
          <p:cNvSpPr>
            <a:spLocks noGrp="1" noChangeArrowheads="1"/>
          </p:cNvSpPr>
          <p:nvPr>
            <p:ph type="title"/>
          </p:nvPr>
        </p:nvSpPr>
        <p:spPr bwMode="auto">
          <a:xfrm>
            <a:off x="571500" y="1320800"/>
            <a:ext cx="50800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bwMode="auto">
          <a:xfrm>
            <a:off x="1409700" y="7785100"/>
            <a:ext cx="57912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ctr" anchorCtr="0" compatLnSpc="1">
            <a:prstTxWarp prst="textNoShape">
              <a:avLst/>
            </a:prstTxWarp>
          </a:bodyPr>
          <a:lstStyle/>
          <a:p>
            <a:pPr lvl="0"/>
            <a:r>
              <a:rPr lang="en-US">
                <a:sym typeface="Helvetica Neue Light" charset="0"/>
              </a:rPr>
              <a:t>Click to edit Master title style</a:t>
            </a:r>
          </a:p>
        </p:txBody>
      </p:sp>
      <p:sp>
        <p:nvSpPr>
          <p:cNvPr id="18435" name="Line 2"/>
          <p:cNvSpPr>
            <a:spLocks noChangeShapeType="1"/>
          </p:cNvSpPr>
          <p:nvPr/>
        </p:nvSpPr>
        <p:spPr bwMode="auto">
          <a:xfrm flipH="1">
            <a:off x="7543800" y="7975600"/>
            <a:ext cx="0" cy="142240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8436" name="Rectangle 3"/>
          <p:cNvSpPr>
            <a:spLocks noGrp="1" noChangeArrowheads="1"/>
          </p:cNvSpPr>
          <p:nvPr>
            <p:ph type="body" idx="1"/>
          </p:nvPr>
        </p:nvSpPr>
        <p:spPr bwMode="auto">
          <a:xfrm>
            <a:off x="7848600" y="8470900"/>
            <a:ext cx="49530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ransition/>
  <p:txStyles>
    <p:titleStyle>
      <a:lvl1pPr algn="r"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999999"/>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999999"/>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5pPr>
      <a:lvl6pPr marL="457200" algn="l" rtl="0" fontAlgn="base">
        <a:spcBef>
          <a:spcPct val="0"/>
        </a:spcBef>
        <a:spcAft>
          <a:spcPct val="0"/>
        </a:spcAft>
        <a:defRPr sz="2600">
          <a:solidFill>
            <a:srgbClr val="999999"/>
          </a:solidFill>
          <a:latin typeface="+mn-lt"/>
          <a:ea typeface="+mn-ea"/>
          <a:cs typeface="+mn-cs"/>
          <a:sym typeface="Helvetica Neue" charset="0"/>
        </a:defRPr>
      </a:lvl6pPr>
      <a:lvl7pPr marL="914400" algn="l" rtl="0" fontAlgn="base">
        <a:spcBef>
          <a:spcPct val="0"/>
        </a:spcBef>
        <a:spcAft>
          <a:spcPct val="0"/>
        </a:spcAft>
        <a:defRPr sz="2600">
          <a:solidFill>
            <a:srgbClr val="999999"/>
          </a:solidFill>
          <a:latin typeface="+mn-lt"/>
          <a:ea typeface="+mn-ea"/>
          <a:cs typeface="+mn-cs"/>
          <a:sym typeface="Helvetica Neue" charset="0"/>
        </a:defRPr>
      </a:lvl7pPr>
      <a:lvl8pPr marL="1371600" algn="l" rtl="0" fontAlgn="base">
        <a:spcBef>
          <a:spcPct val="0"/>
        </a:spcBef>
        <a:spcAft>
          <a:spcPct val="0"/>
        </a:spcAft>
        <a:defRPr sz="2600">
          <a:solidFill>
            <a:srgbClr val="999999"/>
          </a:solidFill>
          <a:latin typeface="+mn-lt"/>
          <a:ea typeface="+mn-ea"/>
          <a:cs typeface="+mn-cs"/>
          <a:sym typeface="Helvetica Neue" charset="0"/>
        </a:defRPr>
      </a:lvl8pPr>
      <a:lvl9pPr marL="1828800" algn="l" rtl="0" fontAlgn="base">
        <a:spcBef>
          <a:spcPct val="0"/>
        </a:spcBef>
        <a:spcAft>
          <a:spcPct val="0"/>
        </a:spcAft>
        <a:defRPr sz="2600">
          <a:solidFill>
            <a:srgbClr val="999999"/>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1"/>
          <p:cNvSpPr>
            <a:spLocks noGrp="1" noChangeArrowheads="1"/>
          </p:cNvSpPr>
          <p:nvPr>
            <p:ph type="title"/>
          </p:nvPr>
        </p:nvSpPr>
        <p:spPr bwMode="auto">
          <a:xfrm>
            <a:off x="571500" y="3708400"/>
            <a:ext cx="11861800"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ctr"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571500" y="584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2051" name="Line 2"/>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52" name="Rectangle 3"/>
          <p:cNvSpPr>
            <a:spLocks noGrp="1" noChangeArrowheads="1"/>
          </p:cNvSpPr>
          <p:nvPr>
            <p:ph type="body" idx="1"/>
          </p:nvPr>
        </p:nvSpPr>
        <p:spPr bwMode="auto">
          <a:xfrm>
            <a:off x="571500" y="2324100"/>
            <a:ext cx="118618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pic>
        <p:nvPicPr>
          <p:cNvPr id="2053" name="Picture 5" descr="Logo300dpi %281%29.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TextBox 5"/>
          <p:cNvSpPr txBox="1">
            <a:spLocks noChangeArrowheads="1"/>
          </p:cNvSpPr>
          <p:nvPr/>
        </p:nvSpPr>
        <p:spPr bwMode="auto">
          <a:xfrm>
            <a:off x="558800" y="300038"/>
            <a:ext cx="37240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200">
                <a:solidFill>
                  <a:srgbClr val="000000"/>
                </a:solidFill>
                <a:latin typeface="Helvetica Neue Light" charset="0"/>
                <a:ea typeface="ヒラギノ角ゴ ProN W3" charset="-128"/>
                <a:sym typeface="Helvetica Neue Light" charset="0"/>
              </a:defRPr>
            </a:lvl1pPr>
            <a:lvl2pPr marL="742950" indent="-285750" eaLnBrk="0" hangingPunct="0">
              <a:defRPr sz="4200">
                <a:solidFill>
                  <a:srgbClr val="000000"/>
                </a:solidFill>
                <a:latin typeface="Helvetica Neue Light" charset="0"/>
                <a:ea typeface="ヒラギノ角ゴ ProN W3" charset="-128"/>
                <a:sym typeface="Helvetica Neue Light" charset="0"/>
              </a:defRPr>
            </a:lvl2pPr>
            <a:lvl3pPr marL="1143000" indent="-228600" eaLnBrk="0" hangingPunct="0">
              <a:defRPr sz="4200">
                <a:solidFill>
                  <a:srgbClr val="000000"/>
                </a:solidFill>
                <a:latin typeface="Helvetica Neue Light" charset="0"/>
                <a:ea typeface="ヒラギノ角ゴ ProN W3" charset="-128"/>
                <a:sym typeface="Helvetica Neue Light" charset="0"/>
              </a:defRPr>
            </a:lvl3pPr>
            <a:lvl4pPr marL="1600200" indent="-228600" eaLnBrk="0" hangingPunct="0">
              <a:defRPr sz="4200">
                <a:solidFill>
                  <a:srgbClr val="000000"/>
                </a:solidFill>
                <a:latin typeface="Helvetica Neue Light" charset="0"/>
                <a:ea typeface="ヒラギノ角ゴ ProN W3" charset="-128"/>
                <a:sym typeface="Helvetica Neue Light" charset="0"/>
              </a:defRPr>
            </a:lvl4pPr>
            <a:lvl5pPr marL="2057400" indent="-228600" eaLnBrk="0" hangingPunct="0">
              <a:defRPr sz="4200">
                <a:solidFill>
                  <a:srgbClr val="000000"/>
                </a:solidFill>
                <a:latin typeface="Helvetica Neue Light" charset="0"/>
                <a:ea typeface="ヒラギノ角ゴ ProN W3" charset="-128"/>
                <a:sym typeface="Helvetica Neue Light" charset="0"/>
              </a:defRPr>
            </a:lvl5pPr>
            <a:lvl6pPr marL="25146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6pPr>
            <a:lvl7pPr marL="29718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7pPr>
            <a:lvl8pPr marL="34290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8pPr>
            <a:lvl9pPr marL="38862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9pPr>
          </a:lstStyle>
          <a:p>
            <a:pPr eaLnBrk="1" hangingPunct="1">
              <a:defRPr/>
            </a:pPr>
            <a:r>
              <a:rPr lang="en-US" sz="1200" b="1" dirty="0" smtClean="0">
                <a:cs typeface="+mn-cs"/>
              </a:rPr>
              <a:t>Section: Subsection</a:t>
            </a:r>
            <a:r>
              <a:rPr lang="en-US" sz="1200" dirty="0" smtClean="0">
                <a:cs typeface="+mn-cs"/>
              </a:rPr>
              <a:t>: Title</a:t>
            </a:r>
            <a:r>
              <a:rPr lang="en-US" sz="1200" dirty="0">
                <a:cs typeface="+mn-cs"/>
              </a:rPr>
              <a:t>; Version 1.0, Reviewed </a:t>
            </a:r>
            <a:r>
              <a:rPr lang="en-US" sz="1200" dirty="0" smtClean="0">
                <a:cs typeface="+mn-cs"/>
              </a:rPr>
              <a:t>???</a:t>
            </a:r>
            <a:endParaRPr lang="en-US" sz="1200" dirty="0">
              <a:cs typeface="+mn-cs"/>
            </a:endParaRP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600"/>
        </a:spcBef>
        <a:spcAft>
          <a:spcPct val="0"/>
        </a:spcAft>
        <a:buClr>
          <a:srgbClr val="606060"/>
        </a:buClr>
        <a:buSzPct val="100000"/>
        <a:buFont typeface="Helvetica Neue" charset="0"/>
        <a:buChar char="•"/>
        <a:defRPr sz="3400">
          <a:solidFill>
            <a:srgbClr val="606060"/>
          </a:solidFill>
          <a:latin typeface="+mn-lt"/>
          <a:ea typeface="+mn-ea"/>
          <a:cs typeface="+mn-cs"/>
          <a:sym typeface="Helvetica Neue" charset="0"/>
        </a:defRPr>
      </a:lvl1pPr>
      <a:lvl2pPr marL="660400" indent="-266700" algn="l" rtl="0" eaLnBrk="0" fontAlgn="base" hangingPunct="0">
        <a:spcBef>
          <a:spcPts val="600"/>
        </a:spcBef>
        <a:spcAft>
          <a:spcPct val="0"/>
        </a:spcAft>
        <a:buClr>
          <a:srgbClr val="606060"/>
        </a:buClr>
        <a:buSzPct val="100000"/>
        <a:buFont typeface="Helvetica Neue" charset="0"/>
        <a:buChar char="•"/>
        <a:defRPr sz="2800">
          <a:solidFill>
            <a:srgbClr val="606060"/>
          </a:solidFill>
          <a:latin typeface="+mn-lt"/>
          <a:ea typeface="+mn-ea"/>
          <a:cs typeface="+mn-cs"/>
          <a:sym typeface="Helvetica Neue" charset="0"/>
        </a:defRPr>
      </a:lvl2pPr>
      <a:lvl3pPr marL="1104900" indent="-266700" algn="l" rtl="0" eaLnBrk="0" fontAlgn="base" hangingPunct="0">
        <a:spcBef>
          <a:spcPts val="600"/>
        </a:spcBef>
        <a:spcAft>
          <a:spcPct val="0"/>
        </a:spcAft>
        <a:buClr>
          <a:srgbClr val="606060"/>
        </a:buClr>
        <a:buSzPct val="100000"/>
        <a:buFont typeface="Helvetica Neue" charset="0"/>
        <a:buChar char="•"/>
        <a:defRPr sz="2400">
          <a:solidFill>
            <a:srgbClr val="606060"/>
          </a:solidFill>
          <a:latin typeface="+mn-lt"/>
          <a:ea typeface="+mn-ea"/>
          <a:cs typeface="+mn-cs"/>
          <a:sym typeface="Helvetica Neue" charset="0"/>
        </a:defRPr>
      </a:lvl3pPr>
      <a:lvl4pPr marL="15494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4pPr>
      <a:lvl5pPr marL="19939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5pPr>
      <a:lvl6pPr marL="24511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6pPr>
      <a:lvl7pPr marL="29083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7pPr>
      <a:lvl8pPr marL="33655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8pPr>
      <a:lvl9pPr marL="38227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3075" name="Line 2"/>
          <p:cNvSpPr>
            <a:spLocks noChangeShapeType="1"/>
          </p:cNvSpPr>
          <p:nvPr/>
        </p:nvSpPr>
        <p:spPr bwMode="auto">
          <a:xfrm flipH="1">
            <a:off x="9066213" y="519113"/>
            <a:ext cx="1587" cy="79644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076" name="Line 3"/>
          <p:cNvSpPr>
            <a:spLocks noChangeShapeType="1"/>
          </p:cNvSpPr>
          <p:nvPr/>
        </p:nvSpPr>
        <p:spPr bwMode="auto">
          <a:xfrm>
            <a:off x="9066213" y="3092450"/>
            <a:ext cx="34305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077" name="Line 4"/>
          <p:cNvSpPr>
            <a:spLocks noChangeShapeType="1"/>
          </p:cNvSpPr>
          <p:nvPr/>
        </p:nvSpPr>
        <p:spPr bwMode="auto">
          <a:xfrm>
            <a:off x="9066213" y="5873750"/>
            <a:ext cx="34305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4099" name="Line 2"/>
          <p:cNvSpPr>
            <a:spLocks noChangeShapeType="1"/>
          </p:cNvSpPr>
          <p:nvPr/>
        </p:nvSpPr>
        <p:spPr bwMode="auto">
          <a:xfrm flipH="1">
            <a:off x="6502400" y="1803400"/>
            <a:ext cx="0" cy="43180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5123" name="Line 2"/>
          <p:cNvSpPr>
            <a:spLocks noChangeShapeType="1"/>
          </p:cNvSpPr>
          <p:nvPr/>
        </p:nvSpPr>
        <p:spPr bwMode="auto">
          <a:xfrm flipH="1">
            <a:off x="4430713" y="1778000"/>
            <a:ext cx="1587" cy="50546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6147" name="Line 2"/>
          <p:cNvSpPr>
            <a:spLocks noChangeShapeType="1"/>
          </p:cNvSpPr>
          <p:nvPr/>
        </p:nvSpPr>
        <p:spPr bwMode="auto">
          <a:xfrm flipH="1">
            <a:off x="6488113" y="508000"/>
            <a:ext cx="1587" cy="80137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7171" name="Line 2"/>
          <p:cNvSpPr>
            <a:spLocks noChangeShapeType="1"/>
          </p:cNvSpPr>
          <p:nvPr/>
        </p:nvSpPr>
        <p:spPr bwMode="auto">
          <a:xfrm flipH="1">
            <a:off x="4443413" y="1776413"/>
            <a:ext cx="1587" cy="50688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172" name="Line 3"/>
          <p:cNvSpPr>
            <a:spLocks noChangeShapeType="1"/>
          </p:cNvSpPr>
          <p:nvPr/>
        </p:nvSpPr>
        <p:spPr bwMode="auto">
          <a:xfrm flipH="1">
            <a:off x="8545513" y="1776413"/>
            <a:ext cx="1587" cy="50688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1"/>
          <p:cNvSpPr>
            <a:spLocks noGrp="1" noChangeArrowheads="1"/>
          </p:cNvSpPr>
          <p:nvPr>
            <p:ph type="body" idx="1"/>
          </p:nvPr>
        </p:nvSpPr>
        <p:spPr bwMode="auto">
          <a:xfrm>
            <a:off x="571500" y="2324100"/>
            <a:ext cx="5080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9219" name="Line 2"/>
          <p:cNvSpPr>
            <a:spLocks noChangeShapeType="1"/>
          </p:cNvSpPr>
          <p:nvPr/>
        </p:nvSpPr>
        <p:spPr bwMode="auto">
          <a:xfrm>
            <a:off x="647700" y="1968500"/>
            <a:ext cx="48768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220" name="Rectangle 3"/>
          <p:cNvSpPr>
            <a:spLocks noGrp="1" noChangeArrowheads="1"/>
          </p:cNvSpPr>
          <p:nvPr>
            <p:ph type="title"/>
          </p:nvPr>
        </p:nvSpPr>
        <p:spPr bwMode="auto">
          <a:xfrm>
            <a:off x="571500" y="330200"/>
            <a:ext cx="50800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dx.doi.org/10.1045/january2011-michener" TargetMode="External"/><Relationship Id="rId2" Type="http://schemas.openxmlformats.org/officeDocument/2006/relationships/notesSlide" Target="../notesSlides/notesSlide10.xml"/><Relationship Id="rId1" Type="http://schemas.openxmlformats.org/officeDocument/2006/relationships/slideLayout" Target="../slideLayouts/slideLayout13.xml"/><Relationship Id="rId5" Type="http://schemas.openxmlformats.org/officeDocument/2006/relationships/hyperlink" Target="http://www.data-archive.ac.uk/media/2894/managingsharing.pdf" TargetMode="External"/><Relationship Id="rId4" Type="http://schemas.openxmlformats.org/officeDocument/2006/relationships/hyperlink" Target="http://hal.archives-ouvertes.fr/hal-00608573/"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hyperlink" Target="http://www.dataone.org/best-practices" TargetMode="External"/><Relationship Id="rId2" Type="http://schemas.openxmlformats.org/officeDocument/2006/relationships/notesSlide" Target="../notesSlides/notesSlide9.xml"/><Relationship Id="rId1" Type="http://schemas.openxmlformats.org/officeDocument/2006/relationships/slideLayout" Target="../slideLayouts/slideLayout13.xml"/><Relationship Id="rId5" Type="http://schemas.openxmlformats.org/officeDocument/2006/relationships/hyperlink" Target="http://www.ogcnetwork.net/pub/ogcnetwork/GEOSS/AIP2/index.html" TargetMode="External"/><Relationship Id="rId4" Type="http://schemas.openxmlformats.org/officeDocument/2006/relationships/hyperlink" Target="http://geopreservation.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a:xfrm>
            <a:off x="571500" y="1346200"/>
            <a:ext cx="11861800" cy="3175000"/>
          </a:xfrm>
        </p:spPr>
        <p:txBody>
          <a:bodyPr/>
          <a:lstStyle/>
          <a:p>
            <a:pPr eaLnBrk="1" hangingPunct="1"/>
            <a:r>
              <a:rPr lang="en-US" sz="4800" dirty="0" smtClean="0"/>
              <a:t/>
            </a:r>
            <a:br>
              <a:rPr lang="en-US" sz="4800" dirty="0" smtClean="0"/>
            </a:br>
            <a:r>
              <a:rPr lang="en-US" sz="4800" dirty="0" smtClean="0"/>
              <a:t>Providing Access to Your Data:</a:t>
            </a:r>
            <a:br>
              <a:rPr lang="en-US" sz="4800" dirty="0" smtClean="0"/>
            </a:br>
            <a:r>
              <a:rPr lang="en-US" sz="4800" dirty="0" smtClean="0"/>
              <a:t>Access Mechanisms</a:t>
            </a:r>
            <a:endParaRPr lang="en-US" dirty="0" smtClean="0"/>
          </a:p>
        </p:txBody>
      </p:sp>
      <p:sp>
        <p:nvSpPr>
          <p:cNvPr id="3075" name="Rectangle 2"/>
          <p:cNvSpPr>
            <a:spLocks noGrp="1" noChangeArrowheads="1"/>
          </p:cNvSpPr>
          <p:nvPr>
            <p:ph type="body" idx="1"/>
          </p:nvPr>
        </p:nvSpPr>
        <p:spPr>
          <a:xfrm>
            <a:off x="584200" y="4953000"/>
            <a:ext cx="9575800" cy="3175000"/>
          </a:xfrm>
        </p:spPr>
        <p:txBody>
          <a:bodyPr/>
          <a:lstStyle/>
          <a:p>
            <a:pPr marL="0" indent="0" eaLnBrk="1" hangingPunct="1"/>
            <a:r>
              <a:rPr lang="en-US" sz="2400" dirty="0" smtClean="0"/>
              <a:t>Robert R. Downs, PhD</a:t>
            </a:r>
          </a:p>
          <a:p>
            <a:pPr marL="0" indent="0" eaLnBrk="1" hangingPunct="1"/>
            <a:r>
              <a:rPr lang="en-US" sz="2400" dirty="0" smtClean="0"/>
              <a:t>NASA Socioeconomic </a:t>
            </a:r>
            <a:r>
              <a:rPr lang="en-US" sz="2400" dirty="0" smtClean="0"/>
              <a:t>Data and Applications Center (SEDAC)</a:t>
            </a:r>
          </a:p>
          <a:p>
            <a:pPr marL="0" indent="0" eaLnBrk="1" hangingPunct="1"/>
            <a:r>
              <a:rPr lang="en-US" sz="2400" dirty="0" smtClean="0"/>
              <a:t>Center for International Earth Science Information Network (CIESIN)</a:t>
            </a:r>
          </a:p>
          <a:p>
            <a:pPr marL="0" indent="0" eaLnBrk="1" hangingPunct="1"/>
            <a:r>
              <a:rPr lang="en-US" sz="2400" dirty="0" smtClean="0"/>
              <a:t>Columbia University</a:t>
            </a:r>
          </a:p>
        </p:txBody>
      </p:sp>
      <p:pic>
        <p:nvPicPr>
          <p:cNvPr id="3076"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000" y="7772400"/>
            <a:ext cx="165735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Rectangle 2"/>
          <p:cNvSpPr txBox="1">
            <a:spLocks noChangeArrowheads="1"/>
          </p:cNvSpPr>
          <p:nvPr/>
        </p:nvSpPr>
        <p:spPr bwMode="auto">
          <a:xfrm>
            <a:off x="6578600" y="4953000"/>
            <a:ext cx="5918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rIns="50800" bIns="50800"/>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algn="r" eaLnBrk="1" hangingPunct="1"/>
            <a:r>
              <a:rPr lang="en-US" sz="2400">
                <a:solidFill>
                  <a:srgbClr val="606060"/>
                </a:solidFill>
                <a:latin typeface="Helvetica Neue"/>
                <a:sym typeface="Helvetica Neue"/>
              </a:rPr>
              <a:t>Version 1.0</a:t>
            </a:r>
          </a:p>
          <a:p>
            <a:pPr algn="r" eaLnBrk="1" hangingPunct="1"/>
            <a:r>
              <a:rPr lang="en-US" sz="2400">
                <a:solidFill>
                  <a:srgbClr val="606060"/>
                </a:solidFill>
                <a:latin typeface="Helvetica Neue"/>
                <a:sym typeface="Helvetica Neue"/>
              </a:rPr>
              <a:t>Review Date</a:t>
            </a:r>
          </a:p>
          <a:p>
            <a:pPr algn="r" eaLnBrk="1" hangingPunct="1"/>
            <a:endParaRPr lang="en-US" sz="2400">
              <a:solidFill>
                <a:srgbClr val="606060"/>
              </a:solidFill>
              <a:latin typeface="Helvetica Neue"/>
              <a:sym typeface="Helvetica Neue"/>
            </a:endParaRPr>
          </a:p>
          <a:p>
            <a:pPr algn="r" eaLnBrk="1" hangingPunct="1"/>
            <a:endParaRPr lang="en-US" sz="2400">
              <a:solidFill>
                <a:srgbClr val="606060"/>
              </a:solidFill>
              <a:latin typeface="Helvetica Neue"/>
              <a:sym typeface="Helvetica Neue"/>
            </a:endParaRPr>
          </a:p>
        </p:txBody>
      </p:sp>
      <p:sp>
        <p:nvSpPr>
          <p:cNvPr id="3078" name="Rectangle 1"/>
          <p:cNvSpPr>
            <a:spLocks noChangeArrowheads="1"/>
          </p:cNvSpPr>
          <p:nvPr/>
        </p:nvSpPr>
        <p:spPr bwMode="auto">
          <a:xfrm>
            <a:off x="635000" y="533400"/>
            <a:ext cx="3792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b="1"/>
              <a:t>Local Data Management </a:t>
            </a:r>
          </a:p>
        </p:txBody>
      </p:sp>
      <p:pic>
        <p:nvPicPr>
          <p:cNvPr id="3079" name="Picture 1" descr="DC-FullColor-01.png"/>
          <p:cNvPicPr>
            <a:picLocks noChangeAspect="1"/>
          </p:cNvPicPr>
          <p:nvPr/>
        </p:nvPicPr>
        <p:blipFill>
          <a:blip r:embed="rId4">
            <a:extLst>
              <a:ext uri="{28A0092B-C50C-407E-A947-70E740481C1C}">
                <a14:useLocalDpi xmlns:a14="http://schemas.microsoft.com/office/drawing/2010/main" val="0"/>
              </a:ext>
            </a:extLst>
          </a:blip>
          <a:srcRect l="14297" t="37932" r="12846" b="44067"/>
          <a:stretch>
            <a:fillRect/>
          </a:stretch>
        </p:blipFill>
        <p:spPr bwMode="auto">
          <a:xfrm>
            <a:off x="2439988" y="8077200"/>
            <a:ext cx="467201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TextBox 9"/>
          <p:cNvSpPr txBox="1">
            <a:spLocks noChangeArrowheads="1"/>
          </p:cNvSpPr>
          <p:nvPr/>
        </p:nvSpPr>
        <p:spPr bwMode="auto">
          <a:xfrm>
            <a:off x="8940800" y="9415463"/>
            <a:ext cx="24780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r>
              <a:rPr lang="en-US" sz="1200"/>
              <a:t>Copyright 2012 Robert R. Downs.</a:t>
            </a:r>
          </a:p>
        </p:txBody>
      </p:sp>
      <p:pic>
        <p:nvPicPr>
          <p:cNvPr id="3081"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607800" y="9239250"/>
            <a:ext cx="1003300" cy="354013"/>
          </a:xfrm>
          <a:prstGeom prst="rect">
            <a:avLst/>
          </a:prstGeom>
          <a:noFill/>
          <a:ln>
            <a:noFill/>
          </a:ln>
          <a:effectLst/>
          <a:extLst>
            <a:ext uri="{909E8E84-426E-40DD-AFC4-6F175D3DCCD1}">
              <a14:hiddenFill xmlns:a14="http://schemas.microsoft.com/office/drawing/2010/main">
                <a:solidFill>
                  <a:srgbClr val="BFBFB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88200" y="7677150"/>
            <a:ext cx="250031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55200" y="7997825"/>
            <a:ext cx="1125538"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235253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p:txBody>
          <a:bodyPr/>
          <a:lstStyle/>
          <a:p>
            <a:pPr eaLnBrk="1" hangingPunct="1"/>
            <a:r>
              <a:rPr lang="en-US">
                <a:latin typeface="Helvetica Neue Light" charset="0"/>
                <a:ea typeface="ヒラギノ角ゴ ProN W3" charset="0"/>
                <a:cs typeface="ヒラギノ角ゴ ProN W3" charset="0"/>
              </a:rPr>
              <a:t>References</a:t>
            </a:r>
          </a:p>
        </p:txBody>
      </p:sp>
      <p:sp>
        <p:nvSpPr>
          <p:cNvPr id="32770" name="Rectangle 2"/>
          <p:cNvSpPr>
            <a:spLocks noGrp="1" noChangeArrowheads="1"/>
          </p:cNvSpPr>
          <p:nvPr>
            <p:ph type="body" idx="1"/>
          </p:nvPr>
        </p:nvSpPr>
        <p:spPr>
          <a:xfrm>
            <a:off x="558800" y="2819400"/>
            <a:ext cx="11861800" cy="5334000"/>
          </a:xfrm>
        </p:spPr>
        <p:txBody>
          <a:bodyPr/>
          <a:lstStyle/>
          <a:p>
            <a:pPr eaLnBrk="1" hangingPunct="1"/>
            <a:r>
              <a:rPr lang="en-US" sz="2400" dirty="0"/>
              <a:t>Michener, W., </a:t>
            </a:r>
            <a:r>
              <a:rPr lang="en-US" sz="2400" dirty="0" err="1"/>
              <a:t>Vieglais</a:t>
            </a:r>
            <a:r>
              <a:rPr lang="en-US" sz="2400" dirty="0"/>
              <a:t>, D., Vision, T., </a:t>
            </a:r>
            <a:r>
              <a:rPr lang="en-US" sz="2400" dirty="0" err="1"/>
              <a:t>Kunze</a:t>
            </a:r>
            <a:r>
              <a:rPr lang="en-US" sz="2400" dirty="0"/>
              <a:t>, J., Cruse, P., </a:t>
            </a:r>
            <a:r>
              <a:rPr lang="en-US" sz="2400" dirty="0" err="1"/>
              <a:t>Janée</a:t>
            </a:r>
            <a:r>
              <a:rPr lang="en-US" sz="2400" dirty="0"/>
              <a:t>, G.. </a:t>
            </a:r>
            <a:r>
              <a:rPr lang="en-US" sz="2400" dirty="0" err="1"/>
              <a:t>DataONE</a:t>
            </a:r>
            <a:r>
              <a:rPr lang="en-US" sz="2400" dirty="0"/>
              <a:t>: Data Observation Network for Earth — Preserving Data and Enabling Innovation in the Biological and Environmental Sciences. D-Lib Magazine, 17(1/2) [Web]. 2011. </a:t>
            </a:r>
            <a:r>
              <a:rPr lang="en-US" sz="2400" dirty="0" smtClean="0"/>
              <a:t>Available online at  </a:t>
            </a:r>
            <a:r>
              <a:rPr lang="en-US" sz="2400" dirty="0" smtClean="0">
                <a:hlinkClick r:id="rId3"/>
              </a:rPr>
              <a:t>http</a:t>
            </a:r>
            <a:r>
              <a:rPr lang="en-US" sz="2400" dirty="0">
                <a:hlinkClick r:id="rId3"/>
              </a:rPr>
              <a:t>://</a:t>
            </a:r>
            <a:r>
              <a:rPr lang="en-US" sz="2400" dirty="0" smtClean="0">
                <a:hlinkClick r:id="rId3"/>
              </a:rPr>
              <a:t>dx.doi.org/10.1045/january2011-michener</a:t>
            </a:r>
            <a:r>
              <a:rPr lang="en-US" sz="2400" dirty="0" smtClean="0"/>
              <a:t> </a:t>
            </a:r>
          </a:p>
          <a:p>
            <a:pPr eaLnBrk="1" hangingPunct="1"/>
            <a:r>
              <a:rPr lang="en-US" sz="2400" dirty="0" err="1" smtClean="0">
                <a:solidFill>
                  <a:schemeClr val="tx1"/>
                </a:solidFill>
              </a:rPr>
              <a:t>Percivall</a:t>
            </a:r>
            <a:r>
              <a:rPr lang="en-US" sz="2400" dirty="0">
                <a:solidFill>
                  <a:schemeClr val="tx1"/>
                </a:solidFill>
              </a:rPr>
              <a:t>, G., </a:t>
            </a:r>
            <a:r>
              <a:rPr lang="en-US" sz="2400" dirty="0" err="1">
                <a:solidFill>
                  <a:schemeClr val="tx1"/>
                </a:solidFill>
              </a:rPr>
              <a:t>Ménard</a:t>
            </a:r>
            <a:r>
              <a:rPr lang="en-US" sz="2400" dirty="0">
                <a:solidFill>
                  <a:schemeClr val="tx1"/>
                </a:solidFill>
              </a:rPr>
              <a:t>, L., Chung, L., </a:t>
            </a:r>
            <a:r>
              <a:rPr lang="en-US" sz="2400" dirty="0" err="1">
                <a:solidFill>
                  <a:schemeClr val="tx1"/>
                </a:solidFill>
              </a:rPr>
              <a:t>Nativi</a:t>
            </a:r>
            <a:r>
              <a:rPr lang="en-US" sz="2400" dirty="0">
                <a:solidFill>
                  <a:schemeClr val="tx1"/>
                </a:solidFill>
              </a:rPr>
              <a:t>, S., and Pearlman, J. (2011). Geo-processing in </a:t>
            </a:r>
            <a:r>
              <a:rPr lang="en-US" sz="2400" dirty="0" err="1">
                <a:solidFill>
                  <a:schemeClr val="tx1"/>
                </a:solidFill>
              </a:rPr>
              <a:t>cyberinfrastructure</a:t>
            </a:r>
            <a:r>
              <a:rPr lang="en-US" sz="2400" dirty="0">
                <a:solidFill>
                  <a:schemeClr val="tx1"/>
                </a:solidFill>
              </a:rPr>
              <a:t>: making the web an easy to use geospatial computational platform. 34th International Symposium on Remote Sensing of Environment, Sydney, Australia. Available online at                          </a:t>
            </a:r>
            <a:r>
              <a:rPr lang="en-US" sz="2400" dirty="0">
                <a:solidFill>
                  <a:schemeClr val="tx1"/>
                </a:solidFill>
                <a:hlinkClick r:id="rId4"/>
              </a:rPr>
              <a:t>http://hal.archives-ouvertes.fr/hal-00608573/</a:t>
            </a:r>
            <a:endParaRPr lang="en-US" sz="2400" dirty="0">
              <a:solidFill>
                <a:schemeClr val="tx1"/>
              </a:solidFill>
            </a:endParaRPr>
          </a:p>
          <a:p>
            <a:pPr eaLnBrk="1" hangingPunct="1"/>
            <a:r>
              <a:rPr lang="en-US" sz="2400" dirty="0" smtClean="0">
                <a:solidFill>
                  <a:schemeClr val="tx1"/>
                </a:solidFill>
              </a:rPr>
              <a:t>Van </a:t>
            </a:r>
            <a:r>
              <a:rPr lang="en-US" sz="2400" dirty="0">
                <a:solidFill>
                  <a:schemeClr val="tx1"/>
                </a:solidFill>
              </a:rPr>
              <a:t>den </a:t>
            </a:r>
            <a:r>
              <a:rPr lang="en-US" sz="2400" dirty="0" err="1">
                <a:solidFill>
                  <a:schemeClr val="tx1"/>
                </a:solidFill>
              </a:rPr>
              <a:t>Eynden</a:t>
            </a:r>
            <a:r>
              <a:rPr lang="en-US" sz="2400" dirty="0">
                <a:solidFill>
                  <a:schemeClr val="tx1"/>
                </a:solidFill>
              </a:rPr>
              <a:t>, V., </a:t>
            </a:r>
            <a:r>
              <a:rPr lang="en-US" sz="2400" dirty="0" err="1">
                <a:solidFill>
                  <a:schemeClr val="tx1"/>
                </a:solidFill>
              </a:rPr>
              <a:t>Corti</a:t>
            </a:r>
            <a:r>
              <a:rPr lang="en-US" sz="2400" dirty="0">
                <a:solidFill>
                  <a:schemeClr val="tx1"/>
                </a:solidFill>
              </a:rPr>
              <a:t>, L., </a:t>
            </a:r>
            <a:r>
              <a:rPr lang="en-US" sz="2400" dirty="0" err="1">
                <a:solidFill>
                  <a:schemeClr val="tx1"/>
                </a:solidFill>
              </a:rPr>
              <a:t>Woollard</a:t>
            </a:r>
            <a:r>
              <a:rPr lang="en-US" sz="2400" dirty="0">
                <a:solidFill>
                  <a:schemeClr val="tx1"/>
                </a:solidFill>
              </a:rPr>
              <a:t>, M., Bishop, L., and Horton, L.. Managing and Sharing Data: Best Practices for Researchers, 3rd Edition. UK Data Archive, University of Essex, ISBN: 1-904059-78-3 [Web]. 2011</a:t>
            </a:r>
            <a:r>
              <a:rPr lang="en-US" sz="2400" dirty="0" smtClean="0">
                <a:solidFill>
                  <a:schemeClr val="tx1"/>
                </a:solidFill>
              </a:rPr>
              <a:t>. Available online at  </a:t>
            </a:r>
            <a:r>
              <a:rPr lang="en-US" sz="2400" dirty="0">
                <a:solidFill>
                  <a:schemeClr val="tx1"/>
                </a:solidFill>
                <a:hlinkClick r:id="rId5"/>
              </a:rPr>
              <a:t>http://</a:t>
            </a:r>
            <a:r>
              <a:rPr lang="en-US" sz="2400" dirty="0" smtClean="0">
                <a:solidFill>
                  <a:schemeClr val="tx1"/>
                </a:solidFill>
                <a:hlinkClick r:id="rId5"/>
              </a:rPr>
              <a:t>www.data-archive.ac.uk/media/2894/managingsharing.pdf</a:t>
            </a:r>
            <a:r>
              <a:rPr lang="en-US" sz="2400" dirty="0" smtClean="0">
                <a:solidFill>
                  <a:schemeClr val="tx1"/>
                </a:solidFill>
              </a:rPr>
              <a:t>  </a:t>
            </a:r>
            <a:endParaRPr lang="en-US" sz="2400" dirty="0">
              <a:solidFill>
                <a:schemeClr val="tx1"/>
              </a:solidFill>
            </a:endParaRPr>
          </a:p>
          <a:p>
            <a:pPr marL="0" indent="0" eaLnBrk="1" hangingPunct="1">
              <a:buNone/>
            </a:pPr>
            <a:endParaRPr lang="en-US" sz="2400" dirty="0">
              <a:solidFill>
                <a:schemeClr val="tx1"/>
              </a:solidFill>
            </a:endParaRPr>
          </a:p>
          <a:p>
            <a:pPr marL="0" indent="0" eaLnBrk="1" hangingPunct="1">
              <a:buNone/>
              <a:defRPr/>
            </a:pPr>
            <a:endParaRPr lang="en-US" sz="2400" dirty="0" smtClean="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5" name="Rectangle 1"/>
          <p:cNvSpPr>
            <a:spLocks noGrp="1" noChangeArrowheads="1"/>
          </p:cNvSpPr>
          <p:nvPr>
            <p:ph type="title"/>
          </p:nvPr>
        </p:nvSpPr>
        <p:spPr/>
        <p:txBody>
          <a:bodyPr/>
          <a:lstStyle/>
          <a:p>
            <a:pPr eaLnBrk="1" hangingPunct="1"/>
            <a:r>
              <a:rPr lang="en-US">
                <a:latin typeface="Helvetica Neue Light" charset="0"/>
                <a:ea typeface="ヒラギノ角ゴ ProN W3" charset="0"/>
                <a:cs typeface="ヒラギノ角ゴ ProN W3" charset="0"/>
              </a:rPr>
              <a:t>Other Relevant Modules</a:t>
            </a:r>
          </a:p>
        </p:txBody>
      </p:sp>
      <p:sp>
        <p:nvSpPr>
          <p:cNvPr id="32770" name="Rectangle 2"/>
          <p:cNvSpPr>
            <a:spLocks noGrp="1" noChangeArrowheads="1"/>
          </p:cNvSpPr>
          <p:nvPr>
            <p:ph type="body" idx="1"/>
          </p:nvPr>
        </p:nvSpPr>
        <p:spPr>
          <a:xfrm>
            <a:off x="330200" y="2324100"/>
            <a:ext cx="12344400" cy="5295900"/>
          </a:xfrm>
        </p:spPr>
        <p:txBody>
          <a:bodyPr/>
          <a:lstStyle/>
          <a:p>
            <a:pPr eaLnBrk="1" hangingPunct="1"/>
            <a:r>
              <a:rPr lang="en-US" dirty="0" smtClean="0">
                <a:solidFill>
                  <a:schemeClr val="tx1"/>
                </a:solidFill>
              </a:rPr>
              <a:t>Creating documentation and metadata: Metadata </a:t>
            </a:r>
            <a:r>
              <a:rPr lang="en-US" dirty="0">
                <a:solidFill>
                  <a:schemeClr val="tx1"/>
                </a:solidFill>
              </a:rPr>
              <a:t>for </a:t>
            </a:r>
            <a:r>
              <a:rPr lang="en-US" dirty="0" smtClean="0">
                <a:solidFill>
                  <a:schemeClr val="tx1"/>
                </a:solidFill>
              </a:rPr>
              <a:t>discovery</a:t>
            </a:r>
          </a:p>
          <a:p>
            <a:pPr lvl="1" eaLnBrk="1" hangingPunct="1"/>
            <a:r>
              <a:rPr lang="en-US" dirty="0" smtClean="0">
                <a:solidFill>
                  <a:schemeClr val="tx1"/>
                </a:solidFill>
              </a:rPr>
              <a:t>Providing descriptive metadata can foster discovery and access</a:t>
            </a:r>
            <a:endParaRPr lang="en-US" dirty="0">
              <a:solidFill>
                <a:schemeClr val="tx1"/>
              </a:solidFill>
            </a:endParaRPr>
          </a:p>
          <a:p>
            <a:pPr eaLnBrk="1" hangingPunct="1"/>
            <a:r>
              <a:rPr lang="en-US" dirty="0">
                <a:solidFill>
                  <a:schemeClr val="tx1"/>
                </a:solidFill>
              </a:rPr>
              <a:t>Providing access to your data: Determining your </a:t>
            </a:r>
            <a:r>
              <a:rPr lang="en-US" dirty="0" smtClean="0">
                <a:solidFill>
                  <a:schemeClr val="tx1"/>
                </a:solidFill>
              </a:rPr>
              <a:t>audience</a:t>
            </a:r>
          </a:p>
          <a:p>
            <a:pPr lvl="1" eaLnBrk="1" hangingPunct="1"/>
            <a:r>
              <a:rPr lang="en-US" dirty="0" smtClean="0">
                <a:solidFill>
                  <a:schemeClr val="tx1"/>
                </a:solidFill>
              </a:rPr>
              <a:t>Determine your audience to understand their data needs</a:t>
            </a:r>
            <a:endParaRPr lang="en-US" dirty="0">
              <a:solidFill>
                <a:schemeClr val="tx1"/>
              </a:solidFill>
            </a:endParaRPr>
          </a:p>
          <a:p>
            <a:pPr eaLnBrk="1" hangingPunct="1"/>
            <a:r>
              <a:rPr lang="en-US" dirty="0" smtClean="0">
                <a:solidFill>
                  <a:schemeClr val="tx1"/>
                </a:solidFill>
              </a:rPr>
              <a:t>Preservation strategies: Options </a:t>
            </a:r>
            <a:r>
              <a:rPr lang="en-US" dirty="0">
                <a:solidFill>
                  <a:schemeClr val="tx1"/>
                </a:solidFill>
              </a:rPr>
              <a:t>for archiving your </a:t>
            </a:r>
            <a:r>
              <a:rPr lang="en-US" dirty="0" smtClean="0">
                <a:solidFill>
                  <a:schemeClr val="tx1"/>
                </a:solidFill>
              </a:rPr>
              <a:t>data</a:t>
            </a:r>
          </a:p>
          <a:p>
            <a:pPr lvl="1" eaLnBrk="1" hangingPunct="1"/>
            <a:r>
              <a:rPr lang="en-US" dirty="0" smtClean="0">
                <a:solidFill>
                  <a:schemeClr val="tx1"/>
                </a:solidFill>
              </a:rPr>
              <a:t>Choose an archive that will improve access to your data</a:t>
            </a:r>
            <a:endParaRPr lang="en-US" dirty="0">
              <a:solidFill>
                <a:schemeClr val="tx1"/>
              </a:solidFill>
            </a:endParaRPr>
          </a:p>
          <a:p>
            <a:pPr eaLnBrk="1" hangingPunct="1"/>
            <a:r>
              <a:rPr lang="en-US" dirty="0" smtClean="0">
                <a:solidFill>
                  <a:schemeClr val="tx1"/>
                </a:solidFill>
              </a:rPr>
              <a:t>Providing </a:t>
            </a:r>
            <a:r>
              <a:rPr lang="en-US" dirty="0">
                <a:solidFill>
                  <a:schemeClr val="tx1"/>
                </a:solidFill>
              </a:rPr>
              <a:t>access to your data: </a:t>
            </a:r>
            <a:r>
              <a:rPr lang="en-US" dirty="0" smtClean="0">
                <a:solidFill>
                  <a:schemeClr val="tx1"/>
                </a:solidFill>
              </a:rPr>
              <a:t>Rights</a:t>
            </a:r>
          </a:p>
          <a:p>
            <a:pPr lvl="1" eaLnBrk="1" hangingPunct="1"/>
            <a:r>
              <a:rPr lang="en-US" dirty="0" smtClean="0">
                <a:solidFill>
                  <a:schemeClr val="tx1"/>
                </a:solidFill>
              </a:rPr>
              <a:t>Sufficient intellectual property rights can enable open access to data</a:t>
            </a:r>
            <a:endParaRPr lang="en-US"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a:latin typeface="Helvetica Neue Light" charset="0"/>
                <a:ea typeface="ヒラギノ角ゴ ProN W3" charset="0"/>
                <a:cs typeface="ヒラギノ角ゴ ProN W3" charset="0"/>
              </a:rPr>
              <a:t>Overview</a:t>
            </a:r>
          </a:p>
        </p:txBody>
      </p:sp>
      <p:sp>
        <p:nvSpPr>
          <p:cNvPr id="23554" name="Content Placeholder 2"/>
          <p:cNvSpPr>
            <a:spLocks noGrp="1"/>
          </p:cNvSpPr>
          <p:nvPr>
            <p:ph idx="1"/>
          </p:nvPr>
        </p:nvSpPr>
        <p:spPr>
          <a:xfrm>
            <a:off x="2082800" y="3048000"/>
            <a:ext cx="10058400" cy="4229100"/>
          </a:xfrm>
        </p:spPr>
        <p:txBody>
          <a:bodyPr/>
          <a:lstStyle/>
          <a:p>
            <a:r>
              <a:rPr lang="en-US" dirty="0" smtClean="0">
                <a:latin typeface="Helvetica Neue" charset="0"/>
                <a:ea typeface="ヒラギノ角ゴ ProN W3" charset="0"/>
                <a:cs typeface="ヒラギノ角ゴ ProN W3" charset="0"/>
              </a:rPr>
              <a:t>Background and context</a:t>
            </a:r>
          </a:p>
          <a:p>
            <a:r>
              <a:rPr lang="en-US" dirty="0" smtClean="0">
                <a:latin typeface="Helvetica Neue" charset="0"/>
                <a:ea typeface="ヒラギノ角ゴ ProN W3" charset="0"/>
                <a:cs typeface="ヒラギノ角ゴ ProN W3" charset="0"/>
              </a:rPr>
              <a:t>Relevance to data management</a:t>
            </a:r>
          </a:p>
          <a:p>
            <a:r>
              <a:rPr lang="en-US" dirty="0" smtClean="0">
                <a:latin typeface="Helvetica Neue" charset="0"/>
                <a:ea typeface="ヒラギノ角ゴ ProN W3" charset="0"/>
                <a:cs typeface="ヒラギノ角ゴ ProN W3" charset="0"/>
              </a:rPr>
              <a:t>Access providers and mechanisms</a:t>
            </a:r>
          </a:p>
          <a:p>
            <a:r>
              <a:rPr lang="en-US" dirty="0" smtClean="0">
                <a:latin typeface="Helvetica Neue" charset="0"/>
                <a:ea typeface="ヒラギノ角ゴ ProN W3" charset="0"/>
                <a:cs typeface="ヒラギノ角ゴ ProN W3" charset="0"/>
              </a:rPr>
              <a:t>Community considerations for access</a:t>
            </a:r>
          </a:p>
          <a:p>
            <a:r>
              <a:rPr lang="en-US" dirty="0" smtClean="0">
                <a:latin typeface="Helvetica Neue" charset="0"/>
                <a:ea typeface="ヒラギノ角ゴ ProN W3" charset="0"/>
                <a:cs typeface="ヒラギノ角ゴ ProN W3" charset="0"/>
              </a:rPr>
              <a:t>Resource considerations for access </a:t>
            </a:r>
          </a:p>
          <a:p>
            <a:r>
              <a:rPr lang="en-US" dirty="0" smtClean="0">
                <a:latin typeface="Helvetica Neue" charset="0"/>
                <a:ea typeface="ヒラギノ角ゴ ProN W3" charset="0"/>
                <a:cs typeface="ヒラギノ角ゴ ProN W3" charset="0"/>
              </a:rPr>
              <a:t>Access mechanisms offered by data centers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latin typeface="Helvetica Neue Light" charset="0"/>
                <a:ea typeface="ヒラギノ角ゴ ProN W3" charset="0"/>
                <a:cs typeface="ヒラギノ角ゴ ProN W3" charset="0"/>
              </a:rPr>
              <a:t>Background and context</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a:xfrm>
            <a:off x="558800" y="2133600"/>
            <a:ext cx="11861800" cy="7162800"/>
          </a:xfrm>
        </p:spPr>
        <p:txBody>
          <a:bodyPr/>
          <a:lstStyle/>
          <a:p>
            <a:r>
              <a:rPr lang="en-US" dirty="0" smtClean="0"/>
              <a:t>Access mechanisms include ways to </a:t>
            </a:r>
            <a:r>
              <a:rPr lang="en-US" dirty="0"/>
              <a:t>foster </a:t>
            </a:r>
            <a:r>
              <a:rPr lang="en-US" dirty="0" smtClean="0"/>
              <a:t>access </a:t>
            </a:r>
            <a:r>
              <a:rPr lang="en-US" dirty="0"/>
              <a:t>and </a:t>
            </a:r>
            <a:r>
              <a:rPr lang="en-US" dirty="0" smtClean="0"/>
              <a:t>use of your data</a:t>
            </a:r>
            <a:endParaRPr lang="en-US" dirty="0"/>
          </a:p>
          <a:p>
            <a:r>
              <a:rPr lang="en-US" dirty="0" smtClean="0"/>
              <a:t>Provide your own access mechanisms or utilize services offered by others</a:t>
            </a:r>
          </a:p>
          <a:p>
            <a:r>
              <a:rPr lang="en-US" dirty="0" smtClean="0"/>
              <a:t>Work </a:t>
            </a:r>
            <a:r>
              <a:rPr lang="en-US" dirty="0"/>
              <a:t>with your community’s data center to identify possible access means for your data</a:t>
            </a:r>
          </a:p>
          <a:p>
            <a:r>
              <a:rPr lang="en-US" dirty="0"/>
              <a:t>The selection of access mechanisms should be based on the needs of the user community and the opportunities that are available</a:t>
            </a:r>
          </a:p>
          <a:p>
            <a:r>
              <a:rPr lang="en-US" dirty="0"/>
              <a:t>Choices among access mechanisms can influence how your data are managed, discovered, accessed, and used </a:t>
            </a:r>
          </a:p>
          <a:p>
            <a:r>
              <a:rPr lang="en-US" dirty="0"/>
              <a:t>Selection of ideal access mechanisms can foster access to your </a:t>
            </a:r>
            <a:r>
              <a:rPr lang="en-US" dirty="0" smtClean="0"/>
              <a:t>data</a:t>
            </a:r>
            <a:endParaRPr lang="en-US" dirty="0"/>
          </a:p>
        </p:txBody>
      </p:sp>
    </p:spTree>
    <p:extLst>
      <p:ext uri="{BB962C8B-B14F-4D97-AF65-F5344CB8AC3E}">
        <p14:creationId xmlns:p14="http://schemas.microsoft.com/office/powerpoint/2010/main" val="249633232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06400" y="584200"/>
            <a:ext cx="12026900" cy="1397000"/>
          </a:xfrm>
        </p:spPr>
        <p:txBody>
          <a:bodyPr/>
          <a:lstStyle/>
          <a:p>
            <a:r>
              <a:rPr lang="en-US" dirty="0">
                <a:latin typeface="Helvetica Neue Light" charset="0"/>
                <a:ea typeface="ヒラギノ角ゴ ProN W3" charset="0"/>
                <a:cs typeface="ヒラギノ角ゴ ProN W3" charset="0"/>
              </a:rPr>
              <a:t>Relevance </a:t>
            </a:r>
            <a:r>
              <a:rPr lang="en-US" dirty="0" smtClean="0">
                <a:latin typeface="Helvetica Neue Light" charset="0"/>
                <a:ea typeface="ヒラギノ角ゴ ProN W3" charset="0"/>
                <a:cs typeface="ヒラギノ角ゴ ProN W3" charset="0"/>
              </a:rPr>
              <a:t>to data management</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a:xfrm>
            <a:off x="558800" y="2133600"/>
            <a:ext cx="11861800" cy="6553200"/>
          </a:xfrm>
        </p:spPr>
        <p:txBody>
          <a:bodyPr/>
          <a:lstStyle/>
          <a:p>
            <a:r>
              <a:rPr lang="en-US" dirty="0"/>
              <a:t>Data </a:t>
            </a:r>
            <a:r>
              <a:rPr lang="en-US" dirty="0" smtClean="0"/>
              <a:t>will have enduring value if </a:t>
            </a:r>
            <a:r>
              <a:rPr lang="en-US" dirty="0"/>
              <a:t>they are </a:t>
            </a:r>
            <a:r>
              <a:rPr lang="en-US" dirty="0" smtClean="0"/>
              <a:t>accessible and usable</a:t>
            </a:r>
            <a:endParaRPr lang="en-US" dirty="0"/>
          </a:p>
          <a:p>
            <a:r>
              <a:rPr lang="en-US" dirty="0"/>
              <a:t>Access mechanisms </a:t>
            </a:r>
            <a:r>
              <a:rPr lang="en-US" dirty="0" smtClean="0"/>
              <a:t>facilitate data </a:t>
            </a:r>
            <a:r>
              <a:rPr lang="en-US" dirty="0"/>
              <a:t>discovery, </a:t>
            </a:r>
            <a:r>
              <a:rPr lang="en-US" dirty="0" smtClean="0"/>
              <a:t>access, </a:t>
            </a:r>
            <a:r>
              <a:rPr lang="en-US" dirty="0"/>
              <a:t>and usability by </a:t>
            </a:r>
            <a:r>
              <a:rPr lang="en-US" dirty="0" smtClean="0"/>
              <a:t>future users</a:t>
            </a:r>
            <a:endParaRPr lang="en-US" dirty="0"/>
          </a:p>
          <a:p>
            <a:r>
              <a:rPr lang="en-US" dirty="0"/>
              <a:t>D</a:t>
            </a:r>
            <a:r>
              <a:rPr lang="en-US" dirty="0" smtClean="0"/>
              <a:t>ata </a:t>
            </a:r>
            <a:r>
              <a:rPr lang="en-US" dirty="0"/>
              <a:t>services </a:t>
            </a:r>
            <a:r>
              <a:rPr lang="en-US" dirty="0" smtClean="0"/>
              <a:t>can </a:t>
            </a:r>
            <a:r>
              <a:rPr lang="en-US" dirty="0"/>
              <a:t>enable new uses of </a:t>
            </a:r>
            <a:r>
              <a:rPr lang="en-US" dirty="0" smtClean="0"/>
              <a:t>data and new user communities</a:t>
            </a:r>
            <a:endParaRPr lang="en-US" dirty="0"/>
          </a:p>
          <a:p>
            <a:r>
              <a:rPr lang="en-US" dirty="0"/>
              <a:t>Data that continue to be used </a:t>
            </a:r>
            <a:r>
              <a:rPr lang="en-US" dirty="0" smtClean="0"/>
              <a:t>are </a:t>
            </a:r>
            <a:r>
              <a:rPr lang="en-US" dirty="0"/>
              <a:t>recognized as having future value </a:t>
            </a:r>
            <a:r>
              <a:rPr lang="en-US" dirty="0" smtClean="0"/>
              <a:t>worthy </a:t>
            </a:r>
            <a:r>
              <a:rPr lang="en-US" dirty="0"/>
              <a:t>of continuing stewardship</a:t>
            </a:r>
          </a:p>
          <a:p>
            <a:r>
              <a:rPr lang="en-US" dirty="0" smtClean="0"/>
              <a:t>Working with your archive can help identify access mechanisms for your data</a:t>
            </a:r>
            <a:endParaRPr lang="en-US" dirty="0"/>
          </a:p>
        </p:txBody>
      </p:sp>
    </p:spTree>
    <p:extLst>
      <p:ext uri="{BB962C8B-B14F-4D97-AF65-F5344CB8AC3E}">
        <p14:creationId xmlns:p14="http://schemas.microsoft.com/office/powerpoint/2010/main" val="249633232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06400" y="584200"/>
            <a:ext cx="12026900" cy="1397000"/>
          </a:xfrm>
        </p:spPr>
        <p:txBody>
          <a:bodyPr/>
          <a:lstStyle/>
          <a:p>
            <a:r>
              <a:rPr lang="en-US" dirty="0" smtClean="0">
                <a:latin typeface="Helvetica Neue Light" charset="0"/>
                <a:ea typeface="ヒラギノ角ゴ ProN W3" charset="0"/>
                <a:cs typeface="ヒラギノ角ゴ ProN W3" charset="0"/>
              </a:rPr>
              <a:t>Access providers and mechanisms</a:t>
            </a:r>
            <a:endParaRPr lang="en-US" dirty="0">
              <a:latin typeface="Helvetica Neue Light" charset="0"/>
              <a:ea typeface="ヒラギノ角ゴ ProN W3" charset="0"/>
              <a:cs typeface="ヒラギノ角ゴ ProN W3" charset="0"/>
            </a:endParaRPr>
          </a:p>
        </p:txBody>
      </p:sp>
      <p:sp>
        <p:nvSpPr>
          <p:cNvPr id="25602" name="Content Placeholder 2"/>
          <p:cNvSpPr>
            <a:spLocks noGrp="1"/>
          </p:cNvSpPr>
          <p:nvPr>
            <p:ph idx="1"/>
          </p:nvPr>
        </p:nvSpPr>
        <p:spPr>
          <a:xfrm>
            <a:off x="330200" y="5791200"/>
            <a:ext cx="11731368" cy="3276600"/>
          </a:xfrm>
          <a:ln w="25400">
            <a:solidFill>
              <a:schemeClr val="tx1"/>
            </a:solidFill>
          </a:ln>
        </p:spPr>
        <p:txBody>
          <a:bodyPr/>
          <a:lstStyle/>
          <a:p>
            <a:r>
              <a:rPr lang="en-US" dirty="0" smtClean="0"/>
              <a:t>What are they providing access to: </a:t>
            </a:r>
            <a:r>
              <a:rPr lang="en-US" dirty="0"/>
              <a:t>packaged </a:t>
            </a:r>
            <a:r>
              <a:rPr lang="en-US" dirty="0" smtClean="0"/>
              <a:t>data?</a:t>
            </a:r>
            <a:endParaRPr lang="en-US" dirty="0"/>
          </a:p>
          <a:p>
            <a:pPr lvl="1"/>
            <a:r>
              <a:rPr lang="en-US" sz="2400" dirty="0"/>
              <a:t>Data package includes documentation (any information users need to know)</a:t>
            </a:r>
          </a:p>
          <a:p>
            <a:r>
              <a:rPr lang="en-US" dirty="0" smtClean="0"/>
              <a:t>What is the means for providing access?</a:t>
            </a:r>
            <a:endParaRPr lang="en-US" dirty="0"/>
          </a:p>
          <a:p>
            <a:pPr lvl="1"/>
            <a:r>
              <a:rPr lang="en-US" sz="2400" dirty="0"/>
              <a:t>Free or fee, discovery, user capabilities, user services (help), registration </a:t>
            </a:r>
          </a:p>
          <a:p>
            <a:r>
              <a:rPr lang="en-US" dirty="0" smtClean="0"/>
              <a:t>For how long will they provide access?</a:t>
            </a:r>
            <a:endParaRPr lang="en-US" dirty="0"/>
          </a:p>
          <a:p>
            <a:pPr lvl="1"/>
            <a:r>
              <a:rPr lang="en-US" sz="2400" dirty="0"/>
              <a:t>Organizational commitment, infrastructure, </a:t>
            </a:r>
            <a:r>
              <a:rPr lang="en-US" sz="2400" dirty="0" smtClean="0"/>
              <a:t>sustainability </a:t>
            </a:r>
            <a:endParaRPr lang="en-US" sz="2400" dirty="0"/>
          </a:p>
        </p:txBody>
      </p:sp>
      <p:sp>
        <p:nvSpPr>
          <p:cNvPr id="4" name="Content Placeholder 2"/>
          <p:cNvSpPr txBox="1">
            <a:spLocks/>
          </p:cNvSpPr>
          <p:nvPr/>
        </p:nvSpPr>
        <p:spPr bwMode="auto">
          <a:xfrm>
            <a:off x="321963" y="2362200"/>
            <a:ext cx="11739605" cy="2942964"/>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lvl1pPr marL="266700" indent="-266700" algn="l" rtl="0" eaLnBrk="0" fontAlgn="base" hangingPunct="0">
              <a:spcBef>
                <a:spcPts val="600"/>
              </a:spcBef>
              <a:spcAft>
                <a:spcPct val="0"/>
              </a:spcAft>
              <a:buClr>
                <a:srgbClr val="606060"/>
              </a:buClr>
              <a:buSzPct val="100000"/>
              <a:buFont typeface="Helvetica Neue" charset="0"/>
              <a:buChar char="•"/>
              <a:defRPr sz="3400">
                <a:solidFill>
                  <a:srgbClr val="606060"/>
                </a:solidFill>
                <a:latin typeface="+mn-lt"/>
                <a:ea typeface="+mn-ea"/>
                <a:cs typeface="+mn-cs"/>
                <a:sym typeface="Helvetica Neue" charset="0"/>
              </a:defRPr>
            </a:lvl1pPr>
            <a:lvl2pPr marL="660400" indent="-266700" algn="l" rtl="0" eaLnBrk="0" fontAlgn="base" hangingPunct="0">
              <a:spcBef>
                <a:spcPts val="600"/>
              </a:spcBef>
              <a:spcAft>
                <a:spcPct val="0"/>
              </a:spcAft>
              <a:buClr>
                <a:srgbClr val="606060"/>
              </a:buClr>
              <a:buSzPct val="100000"/>
              <a:buFont typeface="Helvetica Neue" charset="0"/>
              <a:buChar char="•"/>
              <a:defRPr sz="2800">
                <a:solidFill>
                  <a:srgbClr val="606060"/>
                </a:solidFill>
                <a:latin typeface="+mn-lt"/>
                <a:ea typeface="+mn-ea"/>
                <a:cs typeface="+mn-cs"/>
                <a:sym typeface="Helvetica Neue" charset="0"/>
              </a:defRPr>
            </a:lvl2pPr>
            <a:lvl3pPr marL="1104900" indent="-266700" algn="l" rtl="0" eaLnBrk="0" fontAlgn="base" hangingPunct="0">
              <a:spcBef>
                <a:spcPts val="600"/>
              </a:spcBef>
              <a:spcAft>
                <a:spcPct val="0"/>
              </a:spcAft>
              <a:buClr>
                <a:srgbClr val="606060"/>
              </a:buClr>
              <a:buSzPct val="100000"/>
              <a:buFont typeface="Helvetica Neue" charset="0"/>
              <a:buChar char="•"/>
              <a:defRPr sz="2400">
                <a:solidFill>
                  <a:srgbClr val="606060"/>
                </a:solidFill>
                <a:latin typeface="+mn-lt"/>
                <a:ea typeface="+mn-ea"/>
                <a:cs typeface="+mn-cs"/>
                <a:sym typeface="Helvetica Neue" charset="0"/>
              </a:defRPr>
            </a:lvl3pPr>
            <a:lvl4pPr marL="15494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4pPr>
            <a:lvl5pPr marL="19939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5pPr>
            <a:lvl6pPr marL="24511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6pPr>
            <a:lvl7pPr marL="29083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7pPr>
            <a:lvl8pPr marL="33655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8pPr>
            <a:lvl9pPr marL="38227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9pPr>
          </a:lstStyle>
          <a:p>
            <a:r>
              <a:rPr lang="en-US" dirty="0" smtClean="0"/>
              <a:t>Who provides access: producer </a:t>
            </a:r>
            <a:r>
              <a:rPr lang="en-US" smtClean="0"/>
              <a:t>(you) or </a:t>
            </a:r>
            <a:r>
              <a:rPr lang="en-US" dirty="0" smtClean="0"/>
              <a:t>distributor?</a:t>
            </a:r>
          </a:p>
          <a:p>
            <a:pPr lvl="1"/>
            <a:r>
              <a:rPr lang="en-US" sz="2400" dirty="0" smtClean="0"/>
              <a:t>Single or multiple distributors (version control, commitment, cited source)</a:t>
            </a:r>
          </a:p>
        </p:txBody>
      </p:sp>
      <p:sp>
        <p:nvSpPr>
          <p:cNvPr id="5" name="Content Placeholder 2"/>
          <p:cNvSpPr txBox="1">
            <a:spLocks/>
          </p:cNvSpPr>
          <p:nvPr/>
        </p:nvSpPr>
        <p:spPr bwMode="auto">
          <a:xfrm>
            <a:off x="321963" y="3564928"/>
            <a:ext cx="5867400" cy="1723764"/>
          </a:xfrm>
          <a:prstGeom prst="rect">
            <a:avLst/>
          </a:prstGeom>
          <a:noFill/>
          <a:ln w="25400">
            <a:solidFill>
              <a:srgbClr val="000000"/>
            </a:solidFill>
            <a:miter lim="800000"/>
            <a:headEnd/>
            <a:tailEnd/>
          </a:ln>
          <a:extLs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lvl1pPr marL="266700" indent="-266700" algn="l" rtl="0" eaLnBrk="0" fontAlgn="base" hangingPunct="0">
              <a:spcBef>
                <a:spcPts val="600"/>
              </a:spcBef>
              <a:spcAft>
                <a:spcPct val="0"/>
              </a:spcAft>
              <a:buClr>
                <a:srgbClr val="606060"/>
              </a:buClr>
              <a:buSzPct val="100000"/>
              <a:buFont typeface="Helvetica Neue" charset="0"/>
              <a:buChar char="•"/>
              <a:defRPr sz="3400">
                <a:solidFill>
                  <a:srgbClr val="606060"/>
                </a:solidFill>
                <a:latin typeface="+mn-lt"/>
                <a:ea typeface="+mn-ea"/>
                <a:cs typeface="+mn-cs"/>
                <a:sym typeface="Helvetica Neue" charset="0"/>
              </a:defRPr>
            </a:lvl1pPr>
            <a:lvl2pPr marL="660400" indent="-266700" algn="l" rtl="0" eaLnBrk="0" fontAlgn="base" hangingPunct="0">
              <a:spcBef>
                <a:spcPts val="600"/>
              </a:spcBef>
              <a:spcAft>
                <a:spcPct val="0"/>
              </a:spcAft>
              <a:buClr>
                <a:srgbClr val="606060"/>
              </a:buClr>
              <a:buSzPct val="100000"/>
              <a:buFont typeface="Helvetica Neue" charset="0"/>
              <a:buChar char="•"/>
              <a:defRPr sz="2800">
                <a:solidFill>
                  <a:srgbClr val="606060"/>
                </a:solidFill>
                <a:latin typeface="+mn-lt"/>
                <a:ea typeface="+mn-ea"/>
                <a:cs typeface="+mn-cs"/>
                <a:sym typeface="Helvetica Neue" charset="0"/>
              </a:defRPr>
            </a:lvl2pPr>
            <a:lvl3pPr marL="1104900" indent="-266700" algn="l" rtl="0" eaLnBrk="0" fontAlgn="base" hangingPunct="0">
              <a:spcBef>
                <a:spcPts val="600"/>
              </a:spcBef>
              <a:spcAft>
                <a:spcPct val="0"/>
              </a:spcAft>
              <a:buClr>
                <a:srgbClr val="606060"/>
              </a:buClr>
              <a:buSzPct val="100000"/>
              <a:buFont typeface="Helvetica Neue" charset="0"/>
              <a:buChar char="•"/>
              <a:defRPr sz="2400">
                <a:solidFill>
                  <a:srgbClr val="606060"/>
                </a:solidFill>
                <a:latin typeface="+mn-lt"/>
                <a:ea typeface="+mn-ea"/>
                <a:cs typeface="+mn-cs"/>
                <a:sym typeface="Helvetica Neue" charset="0"/>
              </a:defRPr>
            </a:lvl3pPr>
            <a:lvl4pPr marL="15494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4pPr>
            <a:lvl5pPr marL="19939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5pPr>
            <a:lvl6pPr marL="24511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6pPr>
            <a:lvl7pPr marL="29083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7pPr>
            <a:lvl8pPr marL="33655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8pPr>
            <a:lvl9pPr marL="38227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9pPr>
          </a:lstStyle>
          <a:p>
            <a:pPr marL="0" indent="0">
              <a:buNone/>
            </a:pPr>
            <a:r>
              <a:rPr lang="en-US" dirty="0" smtClean="0"/>
              <a:t>Producer provides access</a:t>
            </a:r>
          </a:p>
          <a:p>
            <a:pPr lvl="1"/>
            <a:r>
              <a:rPr lang="en-US" sz="2400" dirty="0" smtClean="0"/>
              <a:t>Producer’s website, project website, blog, Email, portable media</a:t>
            </a:r>
          </a:p>
        </p:txBody>
      </p:sp>
      <p:sp>
        <p:nvSpPr>
          <p:cNvPr id="6" name="Content Placeholder 2"/>
          <p:cNvSpPr txBox="1">
            <a:spLocks/>
          </p:cNvSpPr>
          <p:nvPr/>
        </p:nvSpPr>
        <p:spPr bwMode="auto">
          <a:xfrm>
            <a:off x="6194168" y="3564928"/>
            <a:ext cx="5867400" cy="1723764"/>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lvl1pPr marL="266700" indent="-266700" algn="l" rtl="0" eaLnBrk="0" fontAlgn="base" hangingPunct="0">
              <a:spcBef>
                <a:spcPts val="600"/>
              </a:spcBef>
              <a:spcAft>
                <a:spcPct val="0"/>
              </a:spcAft>
              <a:buClr>
                <a:srgbClr val="606060"/>
              </a:buClr>
              <a:buSzPct val="100000"/>
              <a:buFont typeface="Helvetica Neue" charset="0"/>
              <a:buChar char="•"/>
              <a:defRPr sz="3400">
                <a:solidFill>
                  <a:srgbClr val="606060"/>
                </a:solidFill>
                <a:latin typeface="+mn-lt"/>
                <a:ea typeface="+mn-ea"/>
                <a:cs typeface="+mn-cs"/>
                <a:sym typeface="Helvetica Neue" charset="0"/>
              </a:defRPr>
            </a:lvl1pPr>
            <a:lvl2pPr marL="660400" indent="-266700" algn="l" rtl="0" eaLnBrk="0" fontAlgn="base" hangingPunct="0">
              <a:spcBef>
                <a:spcPts val="600"/>
              </a:spcBef>
              <a:spcAft>
                <a:spcPct val="0"/>
              </a:spcAft>
              <a:buClr>
                <a:srgbClr val="606060"/>
              </a:buClr>
              <a:buSzPct val="100000"/>
              <a:buFont typeface="Helvetica Neue" charset="0"/>
              <a:buChar char="•"/>
              <a:defRPr sz="2800">
                <a:solidFill>
                  <a:srgbClr val="606060"/>
                </a:solidFill>
                <a:latin typeface="+mn-lt"/>
                <a:ea typeface="+mn-ea"/>
                <a:cs typeface="+mn-cs"/>
                <a:sym typeface="Helvetica Neue" charset="0"/>
              </a:defRPr>
            </a:lvl2pPr>
            <a:lvl3pPr marL="1104900" indent="-266700" algn="l" rtl="0" eaLnBrk="0" fontAlgn="base" hangingPunct="0">
              <a:spcBef>
                <a:spcPts val="600"/>
              </a:spcBef>
              <a:spcAft>
                <a:spcPct val="0"/>
              </a:spcAft>
              <a:buClr>
                <a:srgbClr val="606060"/>
              </a:buClr>
              <a:buSzPct val="100000"/>
              <a:buFont typeface="Helvetica Neue" charset="0"/>
              <a:buChar char="•"/>
              <a:defRPr sz="2400">
                <a:solidFill>
                  <a:srgbClr val="606060"/>
                </a:solidFill>
                <a:latin typeface="+mn-lt"/>
                <a:ea typeface="+mn-ea"/>
                <a:cs typeface="+mn-cs"/>
                <a:sym typeface="Helvetica Neue" charset="0"/>
              </a:defRPr>
            </a:lvl3pPr>
            <a:lvl4pPr marL="15494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4pPr>
            <a:lvl5pPr marL="19939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5pPr>
            <a:lvl6pPr marL="24511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6pPr>
            <a:lvl7pPr marL="29083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7pPr>
            <a:lvl8pPr marL="33655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8pPr>
            <a:lvl9pPr marL="38227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9pPr>
          </a:lstStyle>
          <a:p>
            <a:pPr marL="0" indent="0">
              <a:buNone/>
            </a:pPr>
            <a:r>
              <a:rPr lang="en-US" dirty="0" smtClean="0"/>
              <a:t>Distributor provides access</a:t>
            </a:r>
          </a:p>
          <a:p>
            <a:pPr lvl="1"/>
            <a:r>
              <a:rPr lang="en-US" sz="2400" dirty="0" smtClean="0"/>
              <a:t>Distributor’s website: organized by collections, projects, or producers</a:t>
            </a:r>
          </a:p>
        </p:txBody>
      </p:sp>
    </p:spTree>
    <p:extLst>
      <p:ext uri="{BB962C8B-B14F-4D97-AF65-F5344CB8AC3E}">
        <p14:creationId xmlns:p14="http://schemas.microsoft.com/office/powerpoint/2010/main" val="146319551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06400" y="584200"/>
            <a:ext cx="12026900" cy="1397000"/>
          </a:xfrm>
        </p:spPr>
        <p:txBody>
          <a:bodyPr/>
          <a:lstStyle/>
          <a:p>
            <a:r>
              <a:rPr lang="en-US" dirty="0" smtClean="0">
                <a:latin typeface="Helvetica Neue Light" charset="0"/>
                <a:ea typeface="ヒラギノ角ゴ ProN W3" charset="0"/>
                <a:cs typeface="ヒラギノ角ゴ ProN W3" charset="0"/>
              </a:rPr>
              <a:t>Community considerations for access</a:t>
            </a:r>
            <a:r>
              <a:rPr lang="en-US" dirty="0">
                <a:latin typeface="Helvetica Neue Light" charset="0"/>
                <a:ea typeface="ヒラギノ角ゴ ProN W3" charset="0"/>
                <a:cs typeface="ヒラギノ角ゴ ProN W3" charset="0"/>
              </a:rPr>
              <a:t>	</a:t>
            </a:r>
          </a:p>
        </p:txBody>
      </p:sp>
      <p:sp>
        <p:nvSpPr>
          <p:cNvPr id="7" name="Content Placeholder 2"/>
          <p:cNvSpPr txBox="1">
            <a:spLocks/>
          </p:cNvSpPr>
          <p:nvPr/>
        </p:nvSpPr>
        <p:spPr bwMode="auto">
          <a:xfrm>
            <a:off x="495642" y="2743200"/>
            <a:ext cx="12026557" cy="277821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txBody>
          <a:bodyPr vert="horz" wrap="square" lIns="50800" tIns="50800" rIns="50800" bIns="50800" numCol="1" anchor="t" anchorCtr="0" compatLnSpc="1">
            <a:prstTxWarp prst="textNoShape">
              <a:avLst/>
            </a:prstTxWarp>
          </a:bodyPr>
          <a:lstStyle>
            <a:lvl1pPr marL="266700" indent="-266700" algn="l" rtl="0" eaLnBrk="0" fontAlgn="base" hangingPunct="0">
              <a:spcBef>
                <a:spcPts val="600"/>
              </a:spcBef>
              <a:spcAft>
                <a:spcPct val="0"/>
              </a:spcAft>
              <a:buClr>
                <a:srgbClr val="606060"/>
              </a:buClr>
              <a:buSzPct val="100000"/>
              <a:buFont typeface="Helvetica Neue" charset="0"/>
              <a:buChar char="•"/>
              <a:defRPr sz="3400">
                <a:solidFill>
                  <a:srgbClr val="606060"/>
                </a:solidFill>
                <a:latin typeface="+mn-lt"/>
                <a:ea typeface="+mn-ea"/>
                <a:cs typeface="+mn-cs"/>
                <a:sym typeface="Helvetica Neue" charset="0"/>
              </a:defRPr>
            </a:lvl1pPr>
            <a:lvl2pPr marL="660400" indent="-266700" algn="l" rtl="0" eaLnBrk="0" fontAlgn="base" hangingPunct="0">
              <a:spcBef>
                <a:spcPts val="600"/>
              </a:spcBef>
              <a:spcAft>
                <a:spcPct val="0"/>
              </a:spcAft>
              <a:buClr>
                <a:srgbClr val="606060"/>
              </a:buClr>
              <a:buSzPct val="100000"/>
              <a:buFont typeface="Helvetica Neue" charset="0"/>
              <a:buChar char="•"/>
              <a:defRPr sz="2800">
                <a:solidFill>
                  <a:srgbClr val="606060"/>
                </a:solidFill>
                <a:latin typeface="+mn-lt"/>
                <a:ea typeface="+mn-ea"/>
                <a:cs typeface="+mn-cs"/>
                <a:sym typeface="Helvetica Neue" charset="0"/>
              </a:defRPr>
            </a:lvl2pPr>
            <a:lvl3pPr marL="1104900" indent="-266700" algn="l" rtl="0" eaLnBrk="0" fontAlgn="base" hangingPunct="0">
              <a:spcBef>
                <a:spcPts val="600"/>
              </a:spcBef>
              <a:spcAft>
                <a:spcPct val="0"/>
              </a:spcAft>
              <a:buClr>
                <a:srgbClr val="606060"/>
              </a:buClr>
              <a:buSzPct val="100000"/>
              <a:buFont typeface="Helvetica Neue" charset="0"/>
              <a:buChar char="•"/>
              <a:defRPr sz="2400">
                <a:solidFill>
                  <a:srgbClr val="606060"/>
                </a:solidFill>
                <a:latin typeface="+mn-lt"/>
                <a:ea typeface="+mn-ea"/>
                <a:cs typeface="+mn-cs"/>
                <a:sym typeface="Helvetica Neue" charset="0"/>
              </a:defRPr>
            </a:lvl3pPr>
            <a:lvl4pPr marL="15494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4pPr>
            <a:lvl5pPr marL="19939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5pPr>
            <a:lvl6pPr marL="24511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6pPr>
            <a:lvl7pPr marL="29083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7pPr>
            <a:lvl8pPr marL="33655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8pPr>
            <a:lvl9pPr marL="38227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9pPr>
          </a:lstStyle>
          <a:p>
            <a:r>
              <a:rPr lang="en-US" sz="2800" dirty="0" smtClean="0"/>
              <a:t>Envisioned users and uses</a:t>
            </a:r>
          </a:p>
          <a:p>
            <a:pPr lvl="1"/>
            <a:r>
              <a:rPr lang="en-US" sz="2200" dirty="0" smtClean="0"/>
              <a:t>Sites for research (disciplinary, interdisciplinary), education, planning, policy-making</a:t>
            </a:r>
          </a:p>
          <a:p>
            <a:r>
              <a:rPr lang="en-US" sz="2800" dirty="0" smtClean="0"/>
              <a:t>Community expectations</a:t>
            </a:r>
          </a:p>
          <a:p>
            <a:pPr lvl="1"/>
            <a:r>
              <a:rPr lang="en-US" sz="2200" dirty="0" smtClean="0"/>
              <a:t>Download, analysis or data integration tools, reference services (help desk, FAQs)</a:t>
            </a:r>
          </a:p>
          <a:p>
            <a:r>
              <a:rPr lang="en-US" sz="2800" dirty="0" smtClean="0"/>
              <a:t>Affiliations (organizational, disciplinary)</a:t>
            </a:r>
          </a:p>
          <a:p>
            <a:pPr lvl="1"/>
            <a:r>
              <a:rPr lang="en-US" sz="2200" dirty="0" smtClean="0"/>
              <a:t>Government clearinghouse, institutional repository, disciplinary archive</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74400" y="4654273"/>
            <a:ext cx="1323357" cy="1156547"/>
          </a:xfrm>
          <a:prstGeom prst="rect">
            <a:avLst/>
          </a:prstGeom>
        </p:spPr>
      </p:pic>
    </p:spTree>
    <p:extLst>
      <p:ext uri="{BB962C8B-B14F-4D97-AF65-F5344CB8AC3E}">
        <p14:creationId xmlns:p14="http://schemas.microsoft.com/office/powerpoint/2010/main" val="44265120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06400" y="584200"/>
            <a:ext cx="12026900" cy="1397000"/>
          </a:xfrm>
        </p:spPr>
        <p:txBody>
          <a:bodyPr/>
          <a:lstStyle/>
          <a:p>
            <a:r>
              <a:rPr lang="en-US" dirty="0" smtClean="0">
                <a:latin typeface="Helvetica Neue Light" charset="0"/>
                <a:ea typeface="ヒラギノ角ゴ ProN W3" charset="0"/>
                <a:cs typeface="ヒラギノ角ゴ ProN W3" charset="0"/>
              </a:rPr>
              <a:t>Resource considerations for access</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a:xfrm>
            <a:off x="406400" y="2791459"/>
            <a:ext cx="12039600" cy="4610100"/>
          </a:xfrm>
          <a:ln>
            <a:noFill/>
          </a:ln>
        </p:spPr>
        <p:txBody>
          <a:bodyPr/>
          <a:lstStyle/>
          <a:p>
            <a:r>
              <a:rPr lang="en-US" sz="2800" dirty="0" smtClean="0"/>
              <a:t>Costs </a:t>
            </a:r>
            <a:r>
              <a:rPr lang="en-US" sz="2800" dirty="0"/>
              <a:t>for deposit, maintenance, or access</a:t>
            </a:r>
          </a:p>
          <a:p>
            <a:pPr lvl="1"/>
            <a:r>
              <a:rPr lang="en-US" sz="2200" dirty="0"/>
              <a:t>Free deposit, free access, deposit fees, access fees, subscription fees</a:t>
            </a:r>
          </a:p>
          <a:p>
            <a:r>
              <a:rPr lang="en-US" sz="2800" dirty="0"/>
              <a:t>Discovery opportunities</a:t>
            </a:r>
          </a:p>
          <a:p>
            <a:pPr lvl="1"/>
            <a:r>
              <a:rPr lang="en-US" sz="2200" dirty="0"/>
              <a:t>Inclusion in catalogs, metadata harvesting, search engine optimization, </a:t>
            </a:r>
            <a:r>
              <a:rPr lang="en-US" sz="2200" dirty="0" smtClean="0"/>
              <a:t>promotion</a:t>
            </a:r>
            <a:endParaRPr lang="en-US" sz="2200" dirty="0"/>
          </a:p>
          <a:p>
            <a:r>
              <a:rPr lang="en-US" sz="2800" dirty="0"/>
              <a:t>Facilitating registration, rights, or restrictions</a:t>
            </a:r>
          </a:p>
          <a:p>
            <a:pPr lvl="1"/>
            <a:r>
              <a:rPr lang="en-US" sz="2200" dirty="0"/>
              <a:t>Capabilities to require registration, respect rights, or enforce restrictions</a:t>
            </a:r>
          </a:p>
          <a:p>
            <a:r>
              <a:rPr lang="en-US" sz="2800" dirty="0"/>
              <a:t>Expertise and resource availability (current and long-term)</a:t>
            </a:r>
          </a:p>
          <a:p>
            <a:pPr lvl="1"/>
            <a:r>
              <a:rPr lang="en-US" sz="2200" dirty="0"/>
              <a:t>Sustainable organization and infrastructure to foster ongoing development and access</a:t>
            </a:r>
          </a:p>
          <a:p>
            <a:r>
              <a:rPr lang="en-US" sz="2800" dirty="0"/>
              <a:t>Use and impact measures</a:t>
            </a:r>
          </a:p>
          <a:p>
            <a:pPr lvl="1"/>
            <a:r>
              <a:rPr lang="en-US" sz="2200" dirty="0"/>
              <a:t>Download counts, page visits by domain or country, published uses, </a:t>
            </a:r>
            <a:r>
              <a:rPr lang="en-US" sz="2200" dirty="0" smtClean="0"/>
              <a:t>data product citations</a:t>
            </a:r>
            <a:endParaRPr lang="en-US" sz="22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64800" y="2778949"/>
            <a:ext cx="609600" cy="977659"/>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74400" y="2656856"/>
            <a:ext cx="380104" cy="609600"/>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23154" y="2472826"/>
            <a:ext cx="304800" cy="488830"/>
          </a:xfrm>
          <a:prstGeom prst="rect">
            <a:avLst/>
          </a:prstGeom>
        </p:spPr>
      </p:pic>
    </p:spTree>
    <p:extLst>
      <p:ext uri="{BB962C8B-B14F-4D97-AF65-F5344CB8AC3E}">
        <p14:creationId xmlns:p14="http://schemas.microsoft.com/office/powerpoint/2010/main" val="256916413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06400" y="584200"/>
            <a:ext cx="12026900" cy="1397000"/>
          </a:xfrm>
        </p:spPr>
        <p:txBody>
          <a:bodyPr/>
          <a:lstStyle/>
          <a:p>
            <a:r>
              <a:rPr lang="en-US" dirty="0" smtClean="0">
                <a:latin typeface="Helvetica Neue Light" charset="0"/>
                <a:ea typeface="ヒラギノ角ゴ ProN W3" charset="0"/>
                <a:cs typeface="ヒラギノ角ゴ ProN W3" charset="0"/>
              </a:rPr>
              <a:t>Access mechanisms offered by data centers</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a:xfrm>
            <a:off x="558800" y="2133600"/>
            <a:ext cx="11861800" cy="6705600"/>
          </a:xfrm>
        </p:spPr>
        <p:txBody>
          <a:bodyPr/>
          <a:lstStyle/>
          <a:p>
            <a:r>
              <a:rPr lang="en-US" dirty="0"/>
              <a:t>Catalog</a:t>
            </a:r>
          </a:p>
          <a:p>
            <a:pPr lvl="1"/>
            <a:r>
              <a:rPr lang="en-US" sz="2400" dirty="0"/>
              <a:t>Described within searchable catalogs that are relevant to user community</a:t>
            </a:r>
          </a:p>
          <a:p>
            <a:pPr lvl="1"/>
            <a:r>
              <a:rPr lang="en-US" sz="2400" dirty="0"/>
              <a:t>Descriptions provide sufficient information to inform usage decisions</a:t>
            </a:r>
          </a:p>
          <a:p>
            <a:r>
              <a:rPr lang="en-US" dirty="0"/>
              <a:t>Collection</a:t>
            </a:r>
          </a:p>
          <a:p>
            <a:pPr lvl="1"/>
            <a:r>
              <a:rPr lang="en-US" sz="2400" dirty="0"/>
              <a:t>Many datasets may be accessible through a single collection</a:t>
            </a:r>
          </a:p>
          <a:p>
            <a:pPr lvl="1"/>
            <a:r>
              <a:rPr lang="en-US" sz="2400" dirty="0"/>
              <a:t>Collection may include resources for a topic or for other purposes</a:t>
            </a:r>
          </a:p>
          <a:p>
            <a:r>
              <a:rPr lang="en-US" dirty="0"/>
              <a:t>Dataset webpage (data page, splash page, landing page)</a:t>
            </a:r>
          </a:p>
          <a:p>
            <a:pPr lvl="1"/>
            <a:r>
              <a:rPr lang="en-US" sz="2400" dirty="0"/>
              <a:t>Page provides access to </a:t>
            </a:r>
            <a:r>
              <a:rPr lang="en-US" sz="2400" dirty="0" smtClean="0"/>
              <a:t>data, contextual information, and services</a:t>
            </a:r>
            <a:endParaRPr lang="en-US" sz="2400" dirty="0"/>
          </a:p>
          <a:p>
            <a:pPr lvl="1"/>
            <a:r>
              <a:rPr lang="en-US" sz="2400" dirty="0"/>
              <a:t>Contains dataset title, metadata, related resources, recommended citation</a:t>
            </a:r>
          </a:p>
          <a:p>
            <a:r>
              <a:rPr lang="en-US" dirty="0"/>
              <a:t>Services</a:t>
            </a:r>
          </a:p>
          <a:p>
            <a:pPr lvl="1"/>
            <a:r>
              <a:rPr lang="en-US" sz="2400" dirty="0"/>
              <a:t>Database, gazetteer, linked data, search, intuitive (smart) interface</a:t>
            </a:r>
          </a:p>
          <a:p>
            <a:pPr lvl="1"/>
            <a:r>
              <a:rPr lang="en-US" sz="2400" dirty="0"/>
              <a:t>Web Coverage Services (WCS), Web Map Services (WMS), Web Processing Services (WPS), Web Feature Services (WFS)</a:t>
            </a:r>
          </a:p>
          <a:p>
            <a:pPr lvl="1"/>
            <a:r>
              <a:rPr lang="en-US" sz="2400" dirty="0"/>
              <a:t>Order system for delivery on portable media</a:t>
            </a:r>
          </a:p>
        </p:txBody>
      </p:sp>
    </p:spTree>
    <p:extLst>
      <p:ext uri="{BB962C8B-B14F-4D97-AF65-F5344CB8AC3E}">
        <p14:creationId xmlns:p14="http://schemas.microsoft.com/office/powerpoint/2010/main" val="2316965227"/>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p:txBody>
          <a:bodyPr/>
          <a:lstStyle/>
          <a:p>
            <a:pPr eaLnBrk="1" hangingPunct="1"/>
            <a:r>
              <a:rPr lang="en-US">
                <a:latin typeface="Helvetica Neue Light" charset="0"/>
                <a:ea typeface="ヒラギノ角ゴ ProN W3" charset="0"/>
                <a:cs typeface="ヒラギノ角ゴ ProN W3" charset="0"/>
              </a:rPr>
              <a:t>Resources</a:t>
            </a:r>
          </a:p>
        </p:txBody>
      </p:sp>
      <p:sp>
        <p:nvSpPr>
          <p:cNvPr id="32770" name="Rectangle 2"/>
          <p:cNvSpPr>
            <a:spLocks noGrp="1" noChangeArrowheads="1"/>
          </p:cNvSpPr>
          <p:nvPr>
            <p:ph type="body" idx="1"/>
          </p:nvPr>
        </p:nvSpPr>
        <p:spPr>
          <a:xfrm>
            <a:off x="558800" y="2971800"/>
            <a:ext cx="11861800" cy="3276600"/>
          </a:xfrm>
        </p:spPr>
        <p:txBody>
          <a:bodyPr/>
          <a:lstStyle/>
          <a:p>
            <a:pPr eaLnBrk="1" hangingPunct="1"/>
            <a:r>
              <a:rPr lang="en-US" sz="2400" dirty="0" err="1"/>
              <a:t>DataONE</a:t>
            </a:r>
            <a:r>
              <a:rPr lang="en-US" sz="2400" dirty="0"/>
              <a:t> Best Practices Database. </a:t>
            </a:r>
            <a:r>
              <a:rPr lang="en-US" sz="2400" dirty="0" smtClean="0"/>
              <a:t>2012. </a:t>
            </a:r>
            <a:r>
              <a:rPr lang="en-US" sz="2400" dirty="0" err="1"/>
              <a:t>DataONE</a:t>
            </a:r>
            <a:r>
              <a:rPr lang="en-US" sz="2400" dirty="0"/>
              <a:t>. </a:t>
            </a:r>
            <a:r>
              <a:rPr lang="en-US" sz="2400" dirty="0" smtClean="0"/>
              <a:t>Available online at  </a:t>
            </a:r>
            <a:r>
              <a:rPr lang="en-US" sz="2400" dirty="0">
                <a:hlinkClick r:id="rId3"/>
              </a:rPr>
              <a:t>http://</a:t>
            </a:r>
            <a:r>
              <a:rPr lang="en-US" sz="2400" dirty="0" smtClean="0">
                <a:hlinkClick r:id="rId3"/>
              </a:rPr>
              <a:t>www.dataone.org/best-practices</a:t>
            </a:r>
            <a:r>
              <a:rPr lang="en-US" sz="2400" dirty="0" smtClean="0"/>
              <a:t> </a:t>
            </a:r>
          </a:p>
          <a:p>
            <a:pPr eaLnBrk="1" hangingPunct="1"/>
            <a:r>
              <a:rPr lang="en-US" sz="2400" dirty="0">
                <a:solidFill>
                  <a:schemeClr val="tx1"/>
                </a:solidFill>
              </a:rPr>
              <a:t>Geospatial Data Preservation Resource Center. 2011. </a:t>
            </a:r>
            <a:r>
              <a:rPr lang="en-US" sz="2400" dirty="0" smtClean="0">
                <a:solidFill>
                  <a:schemeClr val="tx1"/>
                </a:solidFill>
              </a:rPr>
              <a:t>CIESIN, Columbia University. Available </a:t>
            </a:r>
            <a:r>
              <a:rPr lang="en-US" sz="2400" dirty="0">
                <a:solidFill>
                  <a:schemeClr val="tx1"/>
                </a:solidFill>
              </a:rPr>
              <a:t>online at </a:t>
            </a:r>
            <a:r>
              <a:rPr lang="en-US" sz="2400" dirty="0">
                <a:solidFill>
                  <a:schemeClr val="tx1"/>
                </a:solidFill>
                <a:hlinkClick r:id="rId4"/>
              </a:rPr>
              <a:t>http://geopreservation.org/</a:t>
            </a:r>
            <a:endParaRPr lang="en-US" sz="2400" dirty="0">
              <a:solidFill>
                <a:schemeClr val="tx1"/>
              </a:solidFill>
            </a:endParaRPr>
          </a:p>
          <a:p>
            <a:pPr eaLnBrk="1" hangingPunct="1"/>
            <a:r>
              <a:rPr lang="en-US" sz="2400" dirty="0" smtClean="0">
                <a:solidFill>
                  <a:schemeClr val="tx1"/>
                </a:solidFill>
              </a:rPr>
              <a:t>GEOSS </a:t>
            </a:r>
            <a:r>
              <a:rPr lang="en-US" sz="2400" dirty="0">
                <a:solidFill>
                  <a:schemeClr val="tx1"/>
                </a:solidFill>
              </a:rPr>
              <a:t>AIP-2 Demonstration. </a:t>
            </a:r>
            <a:r>
              <a:rPr lang="en-US" sz="2400" dirty="0" smtClean="0">
                <a:solidFill>
                  <a:schemeClr val="tx1"/>
                </a:solidFill>
              </a:rPr>
              <a:t>2012. Open </a:t>
            </a:r>
            <a:r>
              <a:rPr lang="en-US" sz="2400" dirty="0">
                <a:solidFill>
                  <a:schemeClr val="tx1"/>
                </a:solidFill>
              </a:rPr>
              <a:t>Geospatial Consortium, Inc. </a:t>
            </a:r>
            <a:r>
              <a:rPr lang="en-US" sz="2400" dirty="0" smtClean="0">
                <a:solidFill>
                  <a:schemeClr val="tx1"/>
                </a:solidFill>
              </a:rPr>
              <a:t>Available </a:t>
            </a:r>
            <a:r>
              <a:rPr lang="en-US" sz="2400" dirty="0">
                <a:solidFill>
                  <a:schemeClr val="tx1"/>
                </a:solidFill>
              </a:rPr>
              <a:t>online at </a:t>
            </a:r>
            <a:r>
              <a:rPr lang="en-US" sz="2400" dirty="0">
                <a:solidFill>
                  <a:schemeClr val="tx1"/>
                </a:solidFill>
                <a:hlinkClick r:id="rId5"/>
              </a:rPr>
              <a:t>http://</a:t>
            </a:r>
            <a:r>
              <a:rPr lang="en-US" sz="2400" dirty="0" smtClean="0">
                <a:solidFill>
                  <a:schemeClr val="tx1"/>
                </a:solidFill>
                <a:hlinkClick r:id="rId5"/>
              </a:rPr>
              <a:t>www.ogcnetwork.net/pub/ogcnetwork/GEOSS/AIP2/index.html</a:t>
            </a:r>
            <a:endParaRPr lang="en-US" sz="2400" dirty="0" smtClean="0">
              <a:solidFill>
                <a:schemeClr val="tx1"/>
              </a:solidFill>
            </a:endParaRPr>
          </a:p>
          <a:p>
            <a:pPr eaLnBrk="1" hangingPunct="1"/>
            <a:endParaRPr lang="en-US" sz="24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theme/theme1.xml><?xml version="1.0" encoding="utf-8"?>
<a:theme xmlns:a="http://schemas.openxmlformats.org/drawingml/2006/main" name="Title &amp; Subtitl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Subtitl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Photo - 3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Lef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Righ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Righ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Bullets">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 To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To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Title &amp; Bullets - 2 Column">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2 Column">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Blank">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lank">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Photo - Vertic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Vertic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Photo - Horizont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Horizont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Title - Center">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Center">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00000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hoto - 4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4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4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2 U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2 Up Portrait &am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am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2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3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Big">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Big">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Bi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Bullets &amp; Photo">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Bullets &amp; Photo">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6782</TotalTime>
  <Pages>0</Pages>
  <Words>1943</Words>
  <Characters>0</Characters>
  <Application>Microsoft Office PowerPoint</Application>
  <PresentationFormat>Custom</PresentationFormat>
  <Lines>0</Lines>
  <Paragraphs>169</Paragraphs>
  <Slides>11</Slides>
  <Notes>11</Notes>
  <HiddenSlides>0</HiddenSlides>
  <MMClips>0</MMClips>
  <ScaleCrop>false</ScaleCrop>
  <HeadingPairs>
    <vt:vector size="4" baseType="variant">
      <vt:variant>
        <vt:lpstr>Theme</vt:lpstr>
      </vt:variant>
      <vt:variant>
        <vt:i4>19</vt:i4>
      </vt:variant>
      <vt:variant>
        <vt:lpstr>Slide Titles</vt:lpstr>
      </vt:variant>
      <vt:variant>
        <vt:i4>11</vt:i4>
      </vt:variant>
    </vt:vector>
  </HeadingPairs>
  <TitlesOfParts>
    <vt:vector size="30" baseType="lpstr">
      <vt:lpstr>Title &amp; Subtitle</vt:lpstr>
      <vt:lpstr>Title &amp; Bullets</vt:lpstr>
      <vt:lpstr>Photo - 4 Up</vt:lpstr>
      <vt:lpstr>Photo - 2 Up Landscape</vt:lpstr>
      <vt:lpstr>Photo - 2 Up Portrait &amp; Landscape</vt:lpstr>
      <vt:lpstr>Photo - 2 Up Portrait</vt:lpstr>
      <vt:lpstr>Photo - 3 Up Portrait</vt:lpstr>
      <vt:lpstr>Photo - Big</vt:lpstr>
      <vt:lpstr>Title, Bullets &amp; Photo</vt:lpstr>
      <vt:lpstr>Photo - 3 Up</vt:lpstr>
      <vt:lpstr>Title &amp; Bullets - Left</vt:lpstr>
      <vt:lpstr>Title &amp; Bullets - Right</vt:lpstr>
      <vt:lpstr>Bullets</vt:lpstr>
      <vt:lpstr>Title - Top</vt:lpstr>
      <vt:lpstr>Title &amp; Bullets - 2 Column</vt:lpstr>
      <vt:lpstr>Blank</vt:lpstr>
      <vt:lpstr>Photo - Vertical</vt:lpstr>
      <vt:lpstr>Photo - Horizontal</vt:lpstr>
      <vt:lpstr>Title - Center</vt:lpstr>
      <vt:lpstr> Providing Access to Your Data: Access Mechanisms</vt:lpstr>
      <vt:lpstr>Overview</vt:lpstr>
      <vt:lpstr>Background and context </vt:lpstr>
      <vt:lpstr>Relevance to data management </vt:lpstr>
      <vt:lpstr>Access providers and mechanisms</vt:lpstr>
      <vt:lpstr>Community considerations for access </vt:lpstr>
      <vt:lpstr>Resource considerations for access </vt:lpstr>
      <vt:lpstr>Access mechanisms offered by data centers </vt:lpstr>
      <vt:lpstr>Resources</vt:lpstr>
      <vt:lpstr>References</vt:lpstr>
      <vt:lpstr>Other Relevant Modules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 Mechanisms</dc:title>
  <dc:creator>Robert R. Downs</dc:creator>
  <cp:lastModifiedBy>Robert R Downs</cp:lastModifiedBy>
  <cp:revision>110</cp:revision>
  <dcterms:created xsi:type="dcterms:W3CDTF">2011-08-09T22:31:13Z</dcterms:created>
  <dcterms:modified xsi:type="dcterms:W3CDTF">2012-11-09T14:31:18Z</dcterms:modified>
</cp:coreProperties>
</file>